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1"/>
  </p:notesMasterIdLst>
  <p:sldIdLst>
    <p:sldId id="256" r:id="rId2"/>
    <p:sldId id="267" r:id="rId3"/>
    <p:sldId id="292" r:id="rId4"/>
    <p:sldId id="259" r:id="rId5"/>
    <p:sldId id="300" r:id="rId6"/>
    <p:sldId id="301" r:id="rId7"/>
    <p:sldId id="269" r:id="rId8"/>
    <p:sldId id="270" r:id="rId9"/>
    <p:sldId id="294" r:id="rId10"/>
    <p:sldId id="295" r:id="rId11"/>
    <p:sldId id="261" r:id="rId12"/>
    <p:sldId id="260" r:id="rId13"/>
    <p:sldId id="274" r:id="rId14"/>
    <p:sldId id="298" r:id="rId15"/>
    <p:sldId id="299" r:id="rId16"/>
    <p:sldId id="279" r:id="rId17"/>
    <p:sldId id="296" r:id="rId18"/>
    <p:sldId id="264" r:id="rId19"/>
    <p:sldId id="265" r:id="rId20"/>
    <p:sldId id="287" r:id="rId21"/>
    <p:sldId id="281" r:id="rId22"/>
    <p:sldId id="284" r:id="rId23"/>
    <p:sldId id="283" r:id="rId24"/>
    <p:sldId id="288" r:id="rId25"/>
    <p:sldId id="290" r:id="rId26"/>
    <p:sldId id="293" r:id="rId27"/>
    <p:sldId id="297" r:id="rId28"/>
    <p:sldId id="273" r:id="rId29"/>
    <p:sldId id="266" r:id="rId30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67607" autoAdjust="0"/>
  </p:normalViewPr>
  <p:slideViewPr>
    <p:cSldViewPr snapToGrid="0">
      <p:cViewPr varScale="1">
        <p:scale>
          <a:sx n="82" d="100"/>
          <a:sy n="82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 custT="1"/>
      <dgm:spPr/>
      <dgm:t>
        <a:bodyPr/>
        <a:lstStyle/>
        <a:p>
          <a:r>
            <a:rPr lang="en-US" sz="2800" dirty="0"/>
            <a:t>Modest Midwest City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D89C14-B8EF-4909-A5AC-035421C785EB}">
      <dgm:prSet custT="1"/>
      <dgm:spPr/>
      <dgm:t>
        <a:bodyPr/>
        <a:lstStyle/>
        <a:p>
          <a:r>
            <a:rPr lang="en-US" sz="2800" dirty="0"/>
            <a:t>Iowa State University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550AA5-7862-46A4-8EF0-246C3C0405CB}">
      <dgm:prSet custT="1"/>
      <dgm:spPr/>
      <dgm:t>
        <a:bodyPr/>
        <a:lstStyle/>
        <a:p>
          <a:r>
            <a:rPr lang="en-US" sz="2800" dirty="0"/>
            <a:t>Housing Data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EA2B0ACD-B9C7-4F8E-925D-04A15C7648CE}" type="pres">
      <dgm:prSet presAssocID="{EDE42872-43A2-43F0-A37B-AD4AD8CEF9A2}" presName="linearFlow" presStyleCnt="0">
        <dgm:presLayoutVars>
          <dgm:dir/>
          <dgm:resizeHandles val="exact"/>
        </dgm:presLayoutVars>
      </dgm:prSet>
      <dgm:spPr/>
    </dgm:pt>
    <dgm:pt modelId="{CCF4A8F1-E9E8-448F-B5AF-1A04DCFE2059}" type="pres">
      <dgm:prSet presAssocID="{7163B8E9-EFAC-45CF-ADD1-B44B017D7547}" presName="composite" presStyleCnt="0"/>
      <dgm:spPr/>
    </dgm:pt>
    <dgm:pt modelId="{4A841533-5AEC-407F-9D6D-FF4718E6D84C}" type="pres">
      <dgm:prSet presAssocID="{7163B8E9-EFAC-45CF-ADD1-B44B017D7547}" presName="imgShp" presStyleLbl="fgImgPlace1" presStyleIdx="0" presStyleCnt="3" custLinFactNeighborX="-5274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s with solid fill"/>
        </a:ext>
      </dgm:extLst>
    </dgm:pt>
    <dgm:pt modelId="{33CE47C9-3F3A-424C-B0FB-542CF01641CF}" type="pres">
      <dgm:prSet presAssocID="{7163B8E9-EFAC-45CF-ADD1-B44B017D7547}" presName="txShp" presStyleLbl="node1" presStyleIdx="0" presStyleCnt="3" custLinFactNeighborX="16892">
        <dgm:presLayoutVars>
          <dgm:bulletEnabled val="1"/>
        </dgm:presLayoutVars>
      </dgm:prSet>
      <dgm:spPr/>
    </dgm:pt>
    <dgm:pt modelId="{21B0B9C0-D3D7-4BEC-88D4-DF061EB7801C}" type="pres">
      <dgm:prSet presAssocID="{A6EE17F5-CDAF-4D6A-BC69-9AA85D962930}" presName="spacing" presStyleCnt="0"/>
      <dgm:spPr/>
    </dgm:pt>
    <dgm:pt modelId="{06D8AE8C-B3FC-435B-A9A5-FD4CEFCA0A9A}" type="pres">
      <dgm:prSet presAssocID="{14D89C14-B8EF-4909-A5AC-035421C785EB}" presName="composite" presStyleCnt="0"/>
      <dgm:spPr/>
    </dgm:pt>
    <dgm:pt modelId="{947F3745-4032-4953-ACE1-EEAB516E3703}" type="pres">
      <dgm:prSet presAssocID="{14D89C14-B8EF-4909-A5AC-035421C785EB}" presName="imgShp" presStyleLbl="fgImgPlace1" presStyleIdx="1" presStyleCnt="3" custLinFactNeighborX="-5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0FAC2FF-70F6-4AA8-98C9-55F3203E7E99}" type="pres">
      <dgm:prSet presAssocID="{14D89C14-B8EF-4909-A5AC-035421C785EB}" presName="txShp" presStyleLbl="node1" presStyleIdx="1" presStyleCnt="3" custLinFactNeighborX="16892">
        <dgm:presLayoutVars>
          <dgm:bulletEnabled val="1"/>
        </dgm:presLayoutVars>
      </dgm:prSet>
      <dgm:spPr/>
    </dgm:pt>
    <dgm:pt modelId="{3FBE6E9F-9D4E-487F-BC4B-F4A931DE8D15}" type="pres">
      <dgm:prSet presAssocID="{91916CCE-3746-449B-A199-4012624F4E9C}" presName="spacing" presStyleCnt="0"/>
      <dgm:spPr/>
    </dgm:pt>
    <dgm:pt modelId="{D447F650-72FE-460B-803F-064B489D005D}" type="pres">
      <dgm:prSet presAssocID="{25550AA5-7862-46A4-8EF0-246C3C0405CB}" presName="composite" presStyleCnt="0"/>
      <dgm:spPr/>
    </dgm:pt>
    <dgm:pt modelId="{ADE9DCF3-6B2D-4207-87F7-9AE6CDD8CBEC}" type="pres">
      <dgm:prSet presAssocID="{25550AA5-7862-46A4-8EF0-246C3C0405CB}" presName="imgShp" presStyleLbl="fgImgPlace1" presStyleIdx="2" presStyleCnt="3" custLinFactNeighborX="-527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084FDE9-43B5-4EC1-89AA-5E3DC74C6CF4}" type="pres">
      <dgm:prSet presAssocID="{25550AA5-7862-46A4-8EF0-246C3C0405CB}" presName="txShp" presStyleLbl="node1" presStyleIdx="2" presStyleCnt="3" custLinFactNeighborX="16892">
        <dgm:presLayoutVars>
          <dgm:bulletEnabled val="1"/>
        </dgm:presLayoutVars>
      </dgm:prSet>
      <dgm:spPr/>
    </dgm:pt>
  </dgm:ptLst>
  <dgm:cxnLst>
    <dgm:cxn modelId="{44DDC002-CD32-45B8-A3F0-FBF85D23A985}" type="presOf" srcId="{14D89C14-B8EF-4909-A5AC-035421C785EB}" destId="{F0FAC2FF-70F6-4AA8-98C9-55F3203E7E99}" srcOrd="0" destOrd="0" presId="urn:microsoft.com/office/officeart/2005/8/layout/vList3"/>
    <dgm:cxn modelId="{D6BB6306-6CCF-4407-81AA-227FC38BCAB8}" type="presOf" srcId="{7163B8E9-EFAC-45CF-ADD1-B44B017D7547}" destId="{33CE47C9-3F3A-424C-B0FB-542CF01641CF}" srcOrd="0" destOrd="0" presId="urn:microsoft.com/office/officeart/2005/8/layout/vList3"/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776B14C6-2122-4967-83B1-B71D67FA03C7}" type="presOf" srcId="{25550AA5-7862-46A4-8EF0-246C3C0405CB}" destId="{0084FDE9-43B5-4EC1-89AA-5E3DC74C6CF4}" srcOrd="0" destOrd="0" presId="urn:microsoft.com/office/officeart/2005/8/layout/vList3"/>
    <dgm:cxn modelId="{FDB70DED-6C8B-4D96-8507-8ABC1F449D0F}" type="presOf" srcId="{EDE42872-43A2-43F0-A37B-AD4AD8CEF9A2}" destId="{EA2B0ACD-B9C7-4F8E-925D-04A15C7648CE}" srcOrd="0" destOrd="0" presId="urn:microsoft.com/office/officeart/2005/8/layout/vList3"/>
    <dgm:cxn modelId="{2EEBA4B3-BBDF-41D4-AB4D-975859F45D0E}" type="presParOf" srcId="{EA2B0ACD-B9C7-4F8E-925D-04A15C7648CE}" destId="{CCF4A8F1-E9E8-448F-B5AF-1A04DCFE2059}" srcOrd="0" destOrd="0" presId="urn:microsoft.com/office/officeart/2005/8/layout/vList3"/>
    <dgm:cxn modelId="{E1BA43DC-0946-4DD1-91FE-F36CA21D4669}" type="presParOf" srcId="{CCF4A8F1-E9E8-448F-B5AF-1A04DCFE2059}" destId="{4A841533-5AEC-407F-9D6D-FF4718E6D84C}" srcOrd="0" destOrd="0" presId="urn:microsoft.com/office/officeart/2005/8/layout/vList3"/>
    <dgm:cxn modelId="{F88B2F84-9A99-4C49-9084-43598C71B8E7}" type="presParOf" srcId="{CCF4A8F1-E9E8-448F-B5AF-1A04DCFE2059}" destId="{33CE47C9-3F3A-424C-B0FB-542CF01641CF}" srcOrd="1" destOrd="0" presId="urn:microsoft.com/office/officeart/2005/8/layout/vList3"/>
    <dgm:cxn modelId="{045E2E31-8CA3-4685-9EE1-6079E3EE72B9}" type="presParOf" srcId="{EA2B0ACD-B9C7-4F8E-925D-04A15C7648CE}" destId="{21B0B9C0-D3D7-4BEC-88D4-DF061EB7801C}" srcOrd="1" destOrd="0" presId="urn:microsoft.com/office/officeart/2005/8/layout/vList3"/>
    <dgm:cxn modelId="{73E05A27-D619-4F72-982B-5A65EC866122}" type="presParOf" srcId="{EA2B0ACD-B9C7-4F8E-925D-04A15C7648CE}" destId="{06D8AE8C-B3FC-435B-A9A5-FD4CEFCA0A9A}" srcOrd="2" destOrd="0" presId="urn:microsoft.com/office/officeart/2005/8/layout/vList3"/>
    <dgm:cxn modelId="{49E63B88-C6BC-42EF-849D-272296EBC2C3}" type="presParOf" srcId="{06D8AE8C-B3FC-435B-A9A5-FD4CEFCA0A9A}" destId="{947F3745-4032-4953-ACE1-EEAB516E3703}" srcOrd="0" destOrd="0" presId="urn:microsoft.com/office/officeart/2005/8/layout/vList3"/>
    <dgm:cxn modelId="{FAE52CE2-00F6-41D0-BE8B-7F04926BDE26}" type="presParOf" srcId="{06D8AE8C-B3FC-435B-A9A5-FD4CEFCA0A9A}" destId="{F0FAC2FF-70F6-4AA8-98C9-55F3203E7E99}" srcOrd="1" destOrd="0" presId="urn:microsoft.com/office/officeart/2005/8/layout/vList3"/>
    <dgm:cxn modelId="{CA717967-9E88-4A4B-9847-7C56634C6E92}" type="presParOf" srcId="{EA2B0ACD-B9C7-4F8E-925D-04A15C7648CE}" destId="{3FBE6E9F-9D4E-487F-BC4B-F4A931DE8D15}" srcOrd="3" destOrd="0" presId="urn:microsoft.com/office/officeart/2005/8/layout/vList3"/>
    <dgm:cxn modelId="{79BC47ED-8202-4528-B489-97CF75661B73}" type="presParOf" srcId="{EA2B0ACD-B9C7-4F8E-925D-04A15C7648CE}" destId="{D447F650-72FE-460B-803F-064B489D005D}" srcOrd="4" destOrd="0" presId="urn:microsoft.com/office/officeart/2005/8/layout/vList3"/>
    <dgm:cxn modelId="{28FC2C23-4614-49DC-B9FA-80B7127FF1D7}" type="presParOf" srcId="{D447F650-72FE-460B-803F-064B489D005D}" destId="{ADE9DCF3-6B2D-4207-87F7-9AE6CDD8CBEC}" srcOrd="0" destOrd="0" presId="urn:microsoft.com/office/officeart/2005/8/layout/vList3"/>
    <dgm:cxn modelId="{9EF50630-FD61-422E-ACE3-FFFC5746BC71}" type="presParOf" srcId="{D447F650-72FE-460B-803F-064B489D005D}" destId="{0084FDE9-43B5-4EC1-89AA-5E3DC74C6C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052AAC-6BE8-41CF-8291-68B4DB01E13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97050-4364-4BA3-96AB-1D7EC9992867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41E1313-3F5A-4B44-9B6B-4A73AF84BB12}" type="parTrans" cxnId="{C7DFCD13-79A8-4DB8-9421-8E14F67EAFA3}">
      <dgm:prSet/>
      <dgm:spPr/>
      <dgm:t>
        <a:bodyPr/>
        <a:lstStyle/>
        <a:p>
          <a:endParaRPr lang="en-US"/>
        </a:p>
      </dgm:t>
    </dgm:pt>
    <dgm:pt modelId="{797618E0-48FF-491E-8E2B-E8CAC6CBA948}" type="sibTrans" cxnId="{C7DFCD13-79A8-4DB8-9421-8E14F67EAFA3}">
      <dgm:prSet/>
      <dgm:spPr/>
      <dgm:t>
        <a:bodyPr/>
        <a:lstStyle/>
        <a:p>
          <a:endParaRPr lang="en-US"/>
        </a:p>
      </dgm:t>
    </dgm:pt>
    <dgm:pt modelId="{4E21FB0A-42A7-4413-965C-D81F8E1936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 Training</a:t>
          </a:r>
        </a:p>
      </dgm:t>
    </dgm:pt>
    <dgm:pt modelId="{F9A7AF51-9EB1-4422-870F-B29104BFC639}" type="parTrans" cxnId="{7CF57B8E-982E-49F1-9F5C-3191ECD61E0D}">
      <dgm:prSet/>
      <dgm:spPr/>
      <dgm:t>
        <a:bodyPr/>
        <a:lstStyle/>
        <a:p>
          <a:endParaRPr lang="en-US"/>
        </a:p>
      </dgm:t>
    </dgm:pt>
    <dgm:pt modelId="{8A511106-59B1-41A4-942E-D3A0BAFA78E3}" type="sibTrans" cxnId="{7CF57B8E-982E-49F1-9F5C-3191ECD61E0D}">
      <dgm:prSet/>
      <dgm:spPr/>
      <dgm:t>
        <a:bodyPr/>
        <a:lstStyle/>
        <a:p>
          <a:endParaRPr lang="en-US"/>
        </a:p>
      </dgm:t>
    </dgm:pt>
    <dgm:pt modelId="{94A2217F-381C-4C8B-A908-BD15844A59FF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75EBD25-32DF-4A7C-978F-2792D8E74753}" type="parTrans" cxnId="{00D357F4-2B19-4C56-BFFD-FA0ACEDA62D9}">
      <dgm:prSet/>
      <dgm:spPr/>
      <dgm:t>
        <a:bodyPr/>
        <a:lstStyle/>
        <a:p>
          <a:endParaRPr lang="en-US"/>
        </a:p>
      </dgm:t>
    </dgm:pt>
    <dgm:pt modelId="{BE382658-772F-417E-8D89-1C441016BA2C}" type="sibTrans" cxnId="{00D357F4-2B19-4C56-BFFD-FA0ACEDA62D9}">
      <dgm:prSet/>
      <dgm:spPr/>
      <dgm:t>
        <a:bodyPr/>
        <a:lstStyle/>
        <a:p>
          <a:endParaRPr lang="en-US"/>
        </a:p>
      </dgm:t>
    </dgm:pt>
    <dgm:pt modelId="{C3A2C43E-3652-494B-8540-4C14353C7598}">
      <dgm:prSet phldrT="[Text]"/>
      <dgm:spPr/>
      <dgm:t>
        <a:bodyPr/>
        <a:lstStyle/>
        <a:p>
          <a:r>
            <a:rPr lang="en-US" dirty="0"/>
            <a:t>Outlier Removal</a:t>
          </a:r>
        </a:p>
      </dgm:t>
    </dgm:pt>
    <dgm:pt modelId="{EBFFC17A-07DB-49A5-BA01-25E6F7DDC48D}" type="sibTrans" cxnId="{828C205B-F88E-4390-B623-ED3589B41907}">
      <dgm:prSet/>
      <dgm:spPr/>
      <dgm:t>
        <a:bodyPr/>
        <a:lstStyle/>
        <a:p>
          <a:endParaRPr lang="en-US"/>
        </a:p>
      </dgm:t>
    </dgm:pt>
    <dgm:pt modelId="{D6A17F88-7370-40E4-8872-39FCA3A582BD}" type="parTrans" cxnId="{828C205B-F88E-4390-B623-ED3589B41907}">
      <dgm:prSet/>
      <dgm:spPr/>
      <dgm:t>
        <a:bodyPr/>
        <a:lstStyle/>
        <a:p>
          <a:endParaRPr lang="en-US"/>
        </a:p>
      </dgm:t>
    </dgm:pt>
    <dgm:pt modelId="{BB933AFE-9B8B-4255-8CCE-E04ED092727C}">
      <dgm:prSet phldrT="[Text]"/>
      <dgm:spPr/>
      <dgm:t>
        <a:bodyPr/>
        <a:lstStyle/>
        <a:p>
          <a:r>
            <a:rPr lang="en-US" dirty="0"/>
            <a:t>Imputation &amp; Cleaning</a:t>
          </a:r>
        </a:p>
      </dgm:t>
    </dgm:pt>
    <dgm:pt modelId="{8AC2B81E-A88C-412E-8481-3BD3B036050C}" type="parTrans" cxnId="{16D97000-D443-4E44-8C70-055050560572}">
      <dgm:prSet/>
      <dgm:spPr/>
      <dgm:t>
        <a:bodyPr/>
        <a:lstStyle/>
        <a:p>
          <a:endParaRPr lang="en-US"/>
        </a:p>
      </dgm:t>
    </dgm:pt>
    <dgm:pt modelId="{B7E69551-A82B-4324-8018-392ADC64B96B}" type="sibTrans" cxnId="{16D97000-D443-4E44-8C70-055050560572}">
      <dgm:prSet/>
      <dgm:spPr/>
      <dgm:t>
        <a:bodyPr/>
        <a:lstStyle/>
        <a:p>
          <a:endParaRPr lang="en-US"/>
        </a:p>
      </dgm:t>
    </dgm:pt>
    <dgm:pt modelId="{27688ABF-94ED-49E6-AC89-C450B0B0671F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96D7D506-D918-4F44-993E-163649739237}" type="parTrans" cxnId="{9B12D8A6-C301-48C9-8A64-C6D196EA8977}">
      <dgm:prSet/>
      <dgm:spPr/>
      <dgm:t>
        <a:bodyPr/>
        <a:lstStyle/>
        <a:p>
          <a:endParaRPr lang="en-US"/>
        </a:p>
      </dgm:t>
    </dgm:pt>
    <dgm:pt modelId="{B7D54B00-05C9-44B2-A2A2-98874A3E8276}" type="sibTrans" cxnId="{9B12D8A6-C301-48C9-8A64-C6D196EA8977}">
      <dgm:prSet/>
      <dgm:spPr/>
      <dgm:t>
        <a:bodyPr/>
        <a:lstStyle/>
        <a:p>
          <a:endParaRPr lang="en-US"/>
        </a:p>
      </dgm:t>
    </dgm:pt>
    <dgm:pt modelId="{35B6CA17-1DFD-4C7C-804A-4466B0A4DE1D}" type="pres">
      <dgm:prSet presAssocID="{68052AAC-6BE8-41CF-8291-68B4DB01E137}" presName="Name0" presStyleCnt="0">
        <dgm:presLayoutVars>
          <dgm:dir/>
          <dgm:resizeHandles val="exact"/>
        </dgm:presLayoutVars>
      </dgm:prSet>
      <dgm:spPr/>
    </dgm:pt>
    <dgm:pt modelId="{F7B01027-4FEA-4310-8B9C-CCC70EC31AA4}" type="pres">
      <dgm:prSet presAssocID="{BB933AFE-9B8B-4255-8CCE-E04ED092727C}" presName="node" presStyleLbl="node1" presStyleIdx="0" presStyleCnt="6" custScaleX="74769" custScaleY="74769">
        <dgm:presLayoutVars>
          <dgm:bulletEnabled val="1"/>
        </dgm:presLayoutVars>
      </dgm:prSet>
      <dgm:spPr/>
    </dgm:pt>
    <dgm:pt modelId="{C896972C-9B21-4562-BAB6-B077259775B4}" type="pres">
      <dgm:prSet presAssocID="{B7E69551-A82B-4324-8018-392ADC64B96B}" presName="sibTrans" presStyleLbl="sibTrans1D1" presStyleIdx="0" presStyleCnt="5"/>
      <dgm:spPr/>
    </dgm:pt>
    <dgm:pt modelId="{1A585AD5-8621-472B-83C3-84A009C79615}" type="pres">
      <dgm:prSet presAssocID="{B7E69551-A82B-4324-8018-392ADC64B96B}" presName="connectorText" presStyleLbl="sibTrans1D1" presStyleIdx="0" presStyleCnt="5"/>
      <dgm:spPr/>
    </dgm:pt>
    <dgm:pt modelId="{8BC4DC35-B02A-425A-A140-99A711D1ADC3}" type="pres">
      <dgm:prSet presAssocID="{27688ABF-94ED-49E6-AC89-C450B0B0671F}" presName="node" presStyleLbl="node1" presStyleIdx="1" presStyleCnt="6" custScaleX="74769" custScaleY="74769">
        <dgm:presLayoutVars>
          <dgm:bulletEnabled val="1"/>
        </dgm:presLayoutVars>
      </dgm:prSet>
      <dgm:spPr/>
    </dgm:pt>
    <dgm:pt modelId="{E1B0FF0E-2223-4E1D-88D6-D9A64ABE228F}" type="pres">
      <dgm:prSet presAssocID="{B7D54B00-05C9-44B2-A2A2-98874A3E8276}" presName="sibTrans" presStyleLbl="sibTrans1D1" presStyleIdx="1" presStyleCnt="5"/>
      <dgm:spPr/>
    </dgm:pt>
    <dgm:pt modelId="{D55432F0-45FB-4D94-80DE-A3EF20B7DE1A}" type="pres">
      <dgm:prSet presAssocID="{B7D54B00-05C9-44B2-A2A2-98874A3E8276}" presName="connectorText" presStyleLbl="sibTrans1D1" presStyleIdx="1" presStyleCnt="5"/>
      <dgm:spPr/>
    </dgm:pt>
    <dgm:pt modelId="{EBE981B7-3C50-4F72-9EE5-A764B1E8D356}" type="pres">
      <dgm:prSet presAssocID="{C3A2C43E-3652-494B-8540-4C14353C7598}" presName="node" presStyleLbl="node1" presStyleIdx="2" presStyleCnt="6" custScaleX="74769" custScaleY="74769">
        <dgm:presLayoutVars>
          <dgm:bulletEnabled val="1"/>
        </dgm:presLayoutVars>
      </dgm:prSet>
      <dgm:spPr/>
    </dgm:pt>
    <dgm:pt modelId="{F2C9C52E-175B-4BBC-B3AB-7963E7C9DFF7}" type="pres">
      <dgm:prSet presAssocID="{EBFFC17A-07DB-49A5-BA01-25E6F7DDC48D}" presName="sibTrans" presStyleLbl="sibTrans1D1" presStyleIdx="2" presStyleCnt="5"/>
      <dgm:spPr/>
    </dgm:pt>
    <dgm:pt modelId="{060AC526-FF41-4F9D-972E-6CE94B668933}" type="pres">
      <dgm:prSet presAssocID="{EBFFC17A-07DB-49A5-BA01-25E6F7DDC48D}" presName="connectorText" presStyleLbl="sibTrans1D1" presStyleIdx="2" presStyleCnt="5"/>
      <dgm:spPr/>
    </dgm:pt>
    <dgm:pt modelId="{FEC8EB82-E2E2-4E25-9B32-D9462F7ED8B2}" type="pres">
      <dgm:prSet presAssocID="{94A2217F-381C-4C8B-A908-BD15844A59FF}" presName="node" presStyleLbl="node1" presStyleIdx="3" presStyleCnt="6" custScaleX="74769" custScaleY="74769">
        <dgm:presLayoutVars>
          <dgm:bulletEnabled val="1"/>
        </dgm:presLayoutVars>
      </dgm:prSet>
      <dgm:spPr/>
    </dgm:pt>
    <dgm:pt modelId="{50C54073-D285-4140-BC2C-ABE27BAFC6F5}" type="pres">
      <dgm:prSet presAssocID="{BE382658-772F-417E-8D89-1C441016BA2C}" presName="sibTrans" presStyleLbl="sibTrans1D1" presStyleIdx="3" presStyleCnt="5"/>
      <dgm:spPr/>
    </dgm:pt>
    <dgm:pt modelId="{32589818-9DF3-4661-86AF-23FA23D48D91}" type="pres">
      <dgm:prSet presAssocID="{BE382658-772F-417E-8D89-1C441016BA2C}" presName="connectorText" presStyleLbl="sibTrans1D1" presStyleIdx="3" presStyleCnt="5"/>
      <dgm:spPr/>
    </dgm:pt>
    <dgm:pt modelId="{0EAA865E-85B0-42AD-8C44-858736000122}" type="pres">
      <dgm:prSet presAssocID="{C1997050-4364-4BA3-96AB-1D7EC9992867}" presName="node" presStyleLbl="node1" presStyleIdx="4" presStyleCnt="6" custScaleX="74769" custScaleY="74769">
        <dgm:presLayoutVars>
          <dgm:bulletEnabled val="1"/>
        </dgm:presLayoutVars>
      </dgm:prSet>
      <dgm:spPr/>
    </dgm:pt>
    <dgm:pt modelId="{E30635E1-413B-4439-BA8D-C5728D9FF1C3}" type="pres">
      <dgm:prSet presAssocID="{797618E0-48FF-491E-8E2B-E8CAC6CBA948}" presName="sibTrans" presStyleLbl="sibTrans1D1" presStyleIdx="4" presStyleCnt="5"/>
      <dgm:spPr/>
    </dgm:pt>
    <dgm:pt modelId="{04FC7E88-0ABE-41B1-AA54-72F9B9F68D2E}" type="pres">
      <dgm:prSet presAssocID="{797618E0-48FF-491E-8E2B-E8CAC6CBA948}" presName="connectorText" presStyleLbl="sibTrans1D1" presStyleIdx="4" presStyleCnt="5"/>
      <dgm:spPr/>
    </dgm:pt>
    <dgm:pt modelId="{9EC978F8-DD43-4122-8891-106DB5A2BBD3}" type="pres">
      <dgm:prSet presAssocID="{4E21FB0A-42A7-4413-965C-D81F8E193666}" presName="node" presStyleLbl="node1" presStyleIdx="5" presStyleCnt="6" custScaleX="74769" custScaleY="74769">
        <dgm:presLayoutVars>
          <dgm:bulletEnabled val="1"/>
        </dgm:presLayoutVars>
      </dgm:prSet>
      <dgm:spPr/>
    </dgm:pt>
  </dgm:ptLst>
  <dgm:cxnLst>
    <dgm:cxn modelId="{16D97000-D443-4E44-8C70-055050560572}" srcId="{68052AAC-6BE8-41CF-8291-68B4DB01E137}" destId="{BB933AFE-9B8B-4255-8CCE-E04ED092727C}" srcOrd="0" destOrd="0" parTransId="{8AC2B81E-A88C-412E-8481-3BD3B036050C}" sibTransId="{B7E69551-A82B-4324-8018-392ADC64B96B}"/>
    <dgm:cxn modelId="{A5009A01-8CA4-4C54-A0AF-B585FAA42621}" type="presOf" srcId="{BE382658-772F-417E-8D89-1C441016BA2C}" destId="{32589818-9DF3-4661-86AF-23FA23D48D91}" srcOrd="1" destOrd="0" presId="urn:microsoft.com/office/officeart/2005/8/layout/bProcess3"/>
    <dgm:cxn modelId="{B957B201-91E7-4BEF-8471-3F6A99139FFD}" type="presOf" srcId="{68052AAC-6BE8-41CF-8291-68B4DB01E137}" destId="{35B6CA17-1DFD-4C7C-804A-4466B0A4DE1D}" srcOrd="0" destOrd="0" presId="urn:microsoft.com/office/officeart/2005/8/layout/bProcess3"/>
    <dgm:cxn modelId="{62B8E204-D4F2-4AC8-9264-7D49E293CF4C}" type="presOf" srcId="{C1997050-4364-4BA3-96AB-1D7EC9992867}" destId="{0EAA865E-85B0-42AD-8C44-858736000122}" srcOrd="0" destOrd="0" presId="urn:microsoft.com/office/officeart/2005/8/layout/bProcess3"/>
    <dgm:cxn modelId="{39A4300C-33C5-4B8C-94C4-8071C8EB1503}" type="presOf" srcId="{27688ABF-94ED-49E6-AC89-C450B0B0671F}" destId="{8BC4DC35-B02A-425A-A140-99A711D1ADC3}" srcOrd="0" destOrd="0" presId="urn:microsoft.com/office/officeart/2005/8/layout/bProcess3"/>
    <dgm:cxn modelId="{C7DFCD13-79A8-4DB8-9421-8E14F67EAFA3}" srcId="{68052AAC-6BE8-41CF-8291-68B4DB01E137}" destId="{C1997050-4364-4BA3-96AB-1D7EC9992867}" srcOrd="4" destOrd="0" parTransId="{B41E1313-3F5A-4B44-9B6B-4A73AF84BB12}" sibTransId="{797618E0-48FF-491E-8E2B-E8CAC6CBA948}"/>
    <dgm:cxn modelId="{623B9F25-B8CF-4292-B825-2345A8DEC23D}" type="presOf" srcId="{B7E69551-A82B-4324-8018-392ADC64B96B}" destId="{C896972C-9B21-4562-BAB6-B077259775B4}" srcOrd="0" destOrd="0" presId="urn:microsoft.com/office/officeart/2005/8/layout/bProcess3"/>
    <dgm:cxn modelId="{30CBB525-8EF7-43CF-832E-8D235FEF5EC2}" type="presOf" srcId="{B7D54B00-05C9-44B2-A2A2-98874A3E8276}" destId="{E1B0FF0E-2223-4E1D-88D6-D9A64ABE228F}" srcOrd="0" destOrd="0" presId="urn:microsoft.com/office/officeart/2005/8/layout/bProcess3"/>
    <dgm:cxn modelId="{635F9935-16EA-46AE-8790-BED34C04D9C6}" type="presOf" srcId="{4E21FB0A-42A7-4413-965C-D81F8E193666}" destId="{9EC978F8-DD43-4122-8891-106DB5A2BBD3}" srcOrd="0" destOrd="0" presId="urn:microsoft.com/office/officeart/2005/8/layout/bProcess3"/>
    <dgm:cxn modelId="{828C205B-F88E-4390-B623-ED3589B41907}" srcId="{68052AAC-6BE8-41CF-8291-68B4DB01E137}" destId="{C3A2C43E-3652-494B-8540-4C14353C7598}" srcOrd="2" destOrd="0" parTransId="{D6A17F88-7370-40E4-8872-39FCA3A582BD}" sibTransId="{EBFFC17A-07DB-49A5-BA01-25E6F7DDC48D}"/>
    <dgm:cxn modelId="{07DAC75D-EB35-4FFB-BC17-94523EFFC4F7}" type="presOf" srcId="{B7E69551-A82B-4324-8018-392ADC64B96B}" destId="{1A585AD5-8621-472B-83C3-84A009C79615}" srcOrd="1" destOrd="0" presId="urn:microsoft.com/office/officeart/2005/8/layout/bProcess3"/>
    <dgm:cxn modelId="{AA077C46-B148-4122-BD87-E009F239039A}" type="presOf" srcId="{797618E0-48FF-491E-8E2B-E8CAC6CBA948}" destId="{04FC7E88-0ABE-41B1-AA54-72F9B9F68D2E}" srcOrd="1" destOrd="0" presId="urn:microsoft.com/office/officeart/2005/8/layout/bProcess3"/>
    <dgm:cxn modelId="{DD402047-4EA1-4508-B4BF-B982DEE9787A}" type="presOf" srcId="{C3A2C43E-3652-494B-8540-4C14353C7598}" destId="{EBE981B7-3C50-4F72-9EE5-A764B1E8D356}" srcOrd="0" destOrd="0" presId="urn:microsoft.com/office/officeart/2005/8/layout/bProcess3"/>
    <dgm:cxn modelId="{A6D3044E-377F-485E-BABD-B8AA2E7779AB}" type="presOf" srcId="{BE382658-772F-417E-8D89-1C441016BA2C}" destId="{50C54073-D285-4140-BC2C-ABE27BAFC6F5}" srcOrd="0" destOrd="0" presId="urn:microsoft.com/office/officeart/2005/8/layout/bProcess3"/>
    <dgm:cxn modelId="{0CB8DB4E-0FF3-4D41-85C3-332EBD054A7A}" type="presOf" srcId="{BB933AFE-9B8B-4255-8CCE-E04ED092727C}" destId="{F7B01027-4FEA-4310-8B9C-CCC70EC31AA4}" srcOrd="0" destOrd="0" presId="urn:microsoft.com/office/officeart/2005/8/layout/bProcess3"/>
    <dgm:cxn modelId="{DF665784-AB48-47EE-97B4-993F90C3D9DD}" type="presOf" srcId="{94A2217F-381C-4C8B-A908-BD15844A59FF}" destId="{FEC8EB82-E2E2-4E25-9B32-D9462F7ED8B2}" srcOrd="0" destOrd="0" presId="urn:microsoft.com/office/officeart/2005/8/layout/bProcess3"/>
    <dgm:cxn modelId="{7CF57B8E-982E-49F1-9F5C-3191ECD61E0D}" srcId="{68052AAC-6BE8-41CF-8291-68B4DB01E137}" destId="{4E21FB0A-42A7-4413-965C-D81F8E193666}" srcOrd="5" destOrd="0" parTransId="{F9A7AF51-9EB1-4422-870F-B29104BFC639}" sibTransId="{8A511106-59B1-41A4-942E-D3A0BAFA78E3}"/>
    <dgm:cxn modelId="{F6AFA595-DFD3-46ED-A2E9-54D5FC996CA7}" type="presOf" srcId="{EBFFC17A-07DB-49A5-BA01-25E6F7DDC48D}" destId="{060AC526-FF41-4F9D-972E-6CE94B668933}" srcOrd="1" destOrd="0" presId="urn:microsoft.com/office/officeart/2005/8/layout/bProcess3"/>
    <dgm:cxn modelId="{9B12D8A6-C301-48C9-8A64-C6D196EA8977}" srcId="{68052AAC-6BE8-41CF-8291-68B4DB01E137}" destId="{27688ABF-94ED-49E6-AC89-C450B0B0671F}" srcOrd="1" destOrd="0" parTransId="{96D7D506-D918-4F44-993E-163649739237}" sibTransId="{B7D54B00-05C9-44B2-A2A2-98874A3E8276}"/>
    <dgm:cxn modelId="{BFD395B0-7DF1-4E67-A68F-7BED2E090272}" type="presOf" srcId="{B7D54B00-05C9-44B2-A2A2-98874A3E8276}" destId="{D55432F0-45FB-4D94-80DE-A3EF20B7DE1A}" srcOrd="1" destOrd="0" presId="urn:microsoft.com/office/officeart/2005/8/layout/bProcess3"/>
    <dgm:cxn modelId="{FAAD3BCF-F1AA-4169-8D0A-37EB5D925E2D}" type="presOf" srcId="{797618E0-48FF-491E-8E2B-E8CAC6CBA948}" destId="{E30635E1-413B-4439-BA8D-C5728D9FF1C3}" srcOrd="0" destOrd="0" presId="urn:microsoft.com/office/officeart/2005/8/layout/bProcess3"/>
    <dgm:cxn modelId="{31FBC2DE-5E64-43FC-975C-71E7A9153496}" type="presOf" srcId="{EBFFC17A-07DB-49A5-BA01-25E6F7DDC48D}" destId="{F2C9C52E-175B-4BBC-B3AB-7963E7C9DFF7}" srcOrd="0" destOrd="0" presId="urn:microsoft.com/office/officeart/2005/8/layout/bProcess3"/>
    <dgm:cxn modelId="{00D357F4-2B19-4C56-BFFD-FA0ACEDA62D9}" srcId="{68052AAC-6BE8-41CF-8291-68B4DB01E137}" destId="{94A2217F-381C-4C8B-A908-BD15844A59FF}" srcOrd="3" destOrd="0" parTransId="{B75EBD25-32DF-4A7C-978F-2792D8E74753}" sibTransId="{BE382658-772F-417E-8D89-1C441016BA2C}"/>
    <dgm:cxn modelId="{BE3592EB-3B50-4E06-B9E1-BD23F13CC76D}" type="presParOf" srcId="{35B6CA17-1DFD-4C7C-804A-4466B0A4DE1D}" destId="{F7B01027-4FEA-4310-8B9C-CCC70EC31AA4}" srcOrd="0" destOrd="0" presId="urn:microsoft.com/office/officeart/2005/8/layout/bProcess3"/>
    <dgm:cxn modelId="{E5F90E0E-33F0-46EB-81C7-26C017D64669}" type="presParOf" srcId="{35B6CA17-1DFD-4C7C-804A-4466B0A4DE1D}" destId="{C896972C-9B21-4562-BAB6-B077259775B4}" srcOrd="1" destOrd="0" presId="urn:microsoft.com/office/officeart/2005/8/layout/bProcess3"/>
    <dgm:cxn modelId="{A42FD9D0-9C8D-4871-BB08-41DEE1071817}" type="presParOf" srcId="{C896972C-9B21-4562-BAB6-B077259775B4}" destId="{1A585AD5-8621-472B-83C3-84A009C79615}" srcOrd="0" destOrd="0" presId="urn:microsoft.com/office/officeart/2005/8/layout/bProcess3"/>
    <dgm:cxn modelId="{F2C5EC15-CA83-4E1F-9BE5-AA1D38C39546}" type="presParOf" srcId="{35B6CA17-1DFD-4C7C-804A-4466B0A4DE1D}" destId="{8BC4DC35-B02A-425A-A140-99A711D1ADC3}" srcOrd="2" destOrd="0" presId="urn:microsoft.com/office/officeart/2005/8/layout/bProcess3"/>
    <dgm:cxn modelId="{B5220925-F357-49BB-8FBA-DBAAC7043B76}" type="presParOf" srcId="{35B6CA17-1DFD-4C7C-804A-4466B0A4DE1D}" destId="{E1B0FF0E-2223-4E1D-88D6-D9A64ABE228F}" srcOrd="3" destOrd="0" presId="urn:microsoft.com/office/officeart/2005/8/layout/bProcess3"/>
    <dgm:cxn modelId="{7D1DBD9D-DF73-4AFF-93CA-75500FBE7201}" type="presParOf" srcId="{E1B0FF0E-2223-4E1D-88D6-D9A64ABE228F}" destId="{D55432F0-45FB-4D94-80DE-A3EF20B7DE1A}" srcOrd="0" destOrd="0" presId="urn:microsoft.com/office/officeart/2005/8/layout/bProcess3"/>
    <dgm:cxn modelId="{ED38CC49-C0C1-4D76-9A13-CC16CF022123}" type="presParOf" srcId="{35B6CA17-1DFD-4C7C-804A-4466B0A4DE1D}" destId="{EBE981B7-3C50-4F72-9EE5-A764B1E8D356}" srcOrd="4" destOrd="0" presId="urn:microsoft.com/office/officeart/2005/8/layout/bProcess3"/>
    <dgm:cxn modelId="{559DC2DD-7CCC-42D9-926F-637019BFA408}" type="presParOf" srcId="{35B6CA17-1DFD-4C7C-804A-4466B0A4DE1D}" destId="{F2C9C52E-175B-4BBC-B3AB-7963E7C9DFF7}" srcOrd="5" destOrd="0" presId="urn:microsoft.com/office/officeart/2005/8/layout/bProcess3"/>
    <dgm:cxn modelId="{D8DDF309-ABA8-420F-B315-ED74FB022D04}" type="presParOf" srcId="{F2C9C52E-175B-4BBC-B3AB-7963E7C9DFF7}" destId="{060AC526-FF41-4F9D-972E-6CE94B668933}" srcOrd="0" destOrd="0" presId="urn:microsoft.com/office/officeart/2005/8/layout/bProcess3"/>
    <dgm:cxn modelId="{6B239FA0-9622-4AEA-B5D7-2540B41D440B}" type="presParOf" srcId="{35B6CA17-1DFD-4C7C-804A-4466B0A4DE1D}" destId="{FEC8EB82-E2E2-4E25-9B32-D9462F7ED8B2}" srcOrd="6" destOrd="0" presId="urn:microsoft.com/office/officeart/2005/8/layout/bProcess3"/>
    <dgm:cxn modelId="{7C30175F-1548-4F87-B88B-CF0C4C493CEE}" type="presParOf" srcId="{35B6CA17-1DFD-4C7C-804A-4466B0A4DE1D}" destId="{50C54073-D285-4140-BC2C-ABE27BAFC6F5}" srcOrd="7" destOrd="0" presId="urn:microsoft.com/office/officeart/2005/8/layout/bProcess3"/>
    <dgm:cxn modelId="{27B7A40A-8A99-49D6-9538-535E1558CFE0}" type="presParOf" srcId="{50C54073-D285-4140-BC2C-ABE27BAFC6F5}" destId="{32589818-9DF3-4661-86AF-23FA23D48D91}" srcOrd="0" destOrd="0" presId="urn:microsoft.com/office/officeart/2005/8/layout/bProcess3"/>
    <dgm:cxn modelId="{B2D10621-A77D-4577-8775-C92400CE2686}" type="presParOf" srcId="{35B6CA17-1DFD-4C7C-804A-4466B0A4DE1D}" destId="{0EAA865E-85B0-42AD-8C44-858736000122}" srcOrd="8" destOrd="0" presId="urn:microsoft.com/office/officeart/2005/8/layout/bProcess3"/>
    <dgm:cxn modelId="{12767CEA-6303-454F-9152-080A269868DB}" type="presParOf" srcId="{35B6CA17-1DFD-4C7C-804A-4466B0A4DE1D}" destId="{E30635E1-413B-4439-BA8D-C5728D9FF1C3}" srcOrd="9" destOrd="0" presId="urn:microsoft.com/office/officeart/2005/8/layout/bProcess3"/>
    <dgm:cxn modelId="{64D1A56D-5701-446A-85CB-1C1F7B057A3D}" type="presParOf" srcId="{E30635E1-413B-4439-BA8D-C5728D9FF1C3}" destId="{04FC7E88-0ABE-41B1-AA54-72F9B9F68D2E}" srcOrd="0" destOrd="0" presId="urn:microsoft.com/office/officeart/2005/8/layout/bProcess3"/>
    <dgm:cxn modelId="{D4F6D549-53C8-44AF-A5D0-94447198B390}" type="presParOf" srcId="{35B6CA17-1DFD-4C7C-804A-4466B0A4DE1D}" destId="{9EC978F8-DD43-4122-8891-106DB5A2BBD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30AF2-CDCA-4F9B-A781-60359390F54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FAC9-0D72-45C5-BBA8-69573A07BA5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Land &amp; House</a:t>
          </a:r>
        </a:p>
      </dgm:t>
    </dgm:pt>
    <dgm:pt modelId="{D1179998-75FC-492A-B9DD-1096ED572B60}" type="parTrans" cxnId="{F1ED9DE2-309A-40C4-A038-8760BF41CA07}">
      <dgm:prSet/>
      <dgm:spPr/>
      <dgm:t>
        <a:bodyPr/>
        <a:lstStyle/>
        <a:p>
          <a:endParaRPr lang="en-US" sz="1400"/>
        </a:p>
      </dgm:t>
    </dgm:pt>
    <dgm:pt modelId="{E7F079D5-9CC1-4A09-AF49-995B74ABD6CC}" type="sibTrans" cxnId="{F1ED9DE2-309A-40C4-A038-8760BF41CA07}">
      <dgm:prSet/>
      <dgm:spPr/>
      <dgm:t>
        <a:bodyPr/>
        <a:lstStyle/>
        <a:p>
          <a:endParaRPr lang="en-US" sz="1400"/>
        </a:p>
      </dgm:t>
    </dgm:pt>
    <dgm:pt modelId="{251E8B2D-ACAA-4FB0-A5C0-D82A10899DA8}">
      <dgm:prSet phldrT="[Text]" custT="1"/>
      <dgm:spPr>
        <a:ln>
          <a:noFill/>
        </a:ln>
      </dgm:spPr>
      <dgm:t>
        <a:bodyPr/>
        <a:lstStyle/>
        <a:p>
          <a:pPr algn="l"/>
          <a:r>
            <a:rPr lang="en-US" sz="4800" dirty="0"/>
            <a:t>   Process</a:t>
          </a:r>
        </a:p>
      </dgm:t>
    </dgm:pt>
    <dgm:pt modelId="{2E1597C2-D2CE-4501-86A1-FD4C198B2036}" type="parTrans" cxnId="{4C2CB1F7-7983-4272-91FD-136E841D2A9D}">
      <dgm:prSet/>
      <dgm:spPr/>
      <dgm:t>
        <a:bodyPr/>
        <a:lstStyle/>
        <a:p>
          <a:endParaRPr lang="en-US" sz="1400"/>
        </a:p>
      </dgm:t>
    </dgm:pt>
    <dgm:pt modelId="{8BC39FCE-7CE9-444A-986C-854B922A44E4}" type="sibTrans" cxnId="{4C2CB1F7-7983-4272-91FD-136E841D2A9D}">
      <dgm:prSet/>
      <dgm:spPr/>
      <dgm:t>
        <a:bodyPr/>
        <a:lstStyle/>
        <a:p>
          <a:endParaRPr lang="en-US" sz="1400"/>
        </a:p>
      </dgm:t>
    </dgm:pt>
    <dgm:pt modelId="{C305F97E-6687-4FDF-8CD5-51E069396D02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Better Model</a:t>
          </a:r>
        </a:p>
      </dgm:t>
    </dgm:pt>
    <dgm:pt modelId="{3446B82A-6674-482E-A026-B0D194EF9DB4}" type="sibTrans" cxnId="{026A3740-5638-450E-BB18-6EF740D2B5CA}">
      <dgm:prSet/>
      <dgm:spPr/>
      <dgm:t>
        <a:bodyPr/>
        <a:lstStyle/>
        <a:p>
          <a:endParaRPr lang="en-US" sz="1400"/>
        </a:p>
      </dgm:t>
    </dgm:pt>
    <dgm:pt modelId="{DE26E2DC-C07B-4C87-B3A6-A508A32FB0F8}" type="parTrans" cxnId="{026A3740-5638-450E-BB18-6EF740D2B5CA}">
      <dgm:prSet/>
      <dgm:spPr/>
      <dgm:t>
        <a:bodyPr/>
        <a:lstStyle/>
        <a:p>
          <a:endParaRPr lang="en-US" sz="1400"/>
        </a:p>
      </dgm:t>
    </dgm:pt>
    <dgm:pt modelId="{C5D78931-057E-47BC-B1CA-FB343BDB4E0B}" type="pres">
      <dgm:prSet presAssocID="{A8130AF2-CDCA-4F9B-A781-60359390F54E}" presName="Name0" presStyleCnt="0">
        <dgm:presLayoutVars>
          <dgm:dir/>
          <dgm:resizeHandles val="exact"/>
        </dgm:presLayoutVars>
      </dgm:prSet>
      <dgm:spPr/>
    </dgm:pt>
    <dgm:pt modelId="{120B83F8-8402-476C-9426-2498B4226205}" type="pres">
      <dgm:prSet presAssocID="{C305F97E-6687-4FDF-8CD5-51E069396D02}" presName="composite" presStyleCnt="0"/>
      <dgm:spPr/>
    </dgm:pt>
    <dgm:pt modelId="{8E096D29-4354-4E6F-BA1E-20B05FF4E5B6}" type="pres">
      <dgm:prSet presAssocID="{C305F97E-6687-4FDF-8CD5-51E069396D02}" presName="rect1" presStyleLbl="trAlignAcc1" presStyleIdx="0" presStyleCnt="3" custScaleX="105466" custScaleY="105466" custLinFactNeighborX="-1749" custLinFactNeighborY="-5202">
        <dgm:presLayoutVars>
          <dgm:bulletEnabled val="1"/>
        </dgm:presLayoutVars>
      </dgm:prSet>
      <dgm:spPr/>
    </dgm:pt>
    <dgm:pt modelId="{1DAB416E-62CB-449C-8E5A-919025E9577A}" type="pres">
      <dgm:prSet presAssocID="{C305F97E-6687-4FDF-8CD5-51E069396D0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2B728714-7C87-4750-8C92-1AC0BE2FC884}" type="pres">
      <dgm:prSet presAssocID="{3446B82A-6674-482E-A026-B0D194EF9DB4}" presName="sibTrans" presStyleCnt="0"/>
      <dgm:spPr/>
    </dgm:pt>
    <dgm:pt modelId="{16EFEC78-66F0-432C-B0C0-0E12B4624E8F}" type="pres">
      <dgm:prSet presAssocID="{6108FAC9-0D72-45C5-BBA8-69573A07BA55}" presName="composite" presStyleCnt="0"/>
      <dgm:spPr/>
    </dgm:pt>
    <dgm:pt modelId="{B24BAEC5-3E0A-43BD-8D71-71DF88A56DCF}" type="pres">
      <dgm:prSet presAssocID="{6108FAC9-0D72-45C5-BBA8-69573A07BA55}" presName="rect1" presStyleLbl="trAlignAcc1" presStyleIdx="1" presStyleCnt="3" custScaleX="105466" custScaleY="105466" custLinFactNeighborX="-3328" custLinFactNeighborY="-5202">
        <dgm:presLayoutVars>
          <dgm:bulletEnabled val="1"/>
        </dgm:presLayoutVars>
      </dgm:prSet>
      <dgm:spPr/>
    </dgm:pt>
    <dgm:pt modelId="{604C9881-581F-420D-815E-916D390A77BD}" type="pres">
      <dgm:prSet presAssocID="{6108FAC9-0D72-45C5-BBA8-69573A07BA55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0EBA7D09-7424-4A3A-88C1-2A81E6CCC833}" type="pres">
      <dgm:prSet presAssocID="{E7F079D5-9CC1-4A09-AF49-995B74ABD6CC}" presName="sibTrans" presStyleCnt="0"/>
      <dgm:spPr/>
    </dgm:pt>
    <dgm:pt modelId="{D4EBDC09-BDE4-4809-B946-E9C051E5667D}" type="pres">
      <dgm:prSet presAssocID="{251E8B2D-ACAA-4FB0-A5C0-D82A10899DA8}" presName="composite" presStyleCnt="0"/>
      <dgm:spPr/>
    </dgm:pt>
    <dgm:pt modelId="{46B1C9C3-CC32-4951-BAEE-3229F4728CDF}" type="pres">
      <dgm:prSet presAssocID="{251E8B2D-ACAA-4FB0-A5C0-D82A10899DA8}" presName="rect1" presStyleLbl="trAlignAcc1" presStyleIdx="2" presStyleCnt="3" custScaleX="105466" custScaleY="105466" custLinFactNeighborX="-4065" custLinFactNeighborY="-5202">
        <dgm:presLayoutVars>
          <dgm:bulletEnabled val="1"/>
        </dgm:presLayoutVars>
      </dgm:prSet>
      <dgm:spPr/>
    </dgm:pt>
    <dgm:pt modelId="{8626BB39-844A-436C-BF5E-4ACC9C467C42}" type="pres">
      <dgm:prSet presAssocID="{251E8B2D-ACAA-4FB0-A5C0-D82A10899DA8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</dgm:ptLst>
  <dgm:cxnLst>
    <dgm:cxn modelId="{81EDFB06-CCCA-48F1-BEAD-21504E1780D2}" type="presOf" srcId="{C305F97E-6687-4FDF-8CD5-51E069396D02}" destId="{8E096D29-4354-4E6F-BA1E-20B05FF4E5B6}" srcOrd="0" destOrd="0" presId="urn:microsoft.com/office/officeart/2008/layout/PictureStrips"/>
    <dgm:cxn modelId="{C4F6C90E-FB0D-42C8-B901-A54953D95D0F}" type="presOf" srcId="{251E8B2D-ACAA-4FB0-A5C0-D82A10899DA8}" destId="{46B1C9C3-CC32-4951-BAEE-3229F4728CDF}" srcOrd="0" destOrd="0" presId="urn:microsoft.com/office/officeart/2008/layout/PictureStrips"/>
    <dgm:cxn modelId="{026A3740-5638-450E-BB18-6EF740D2B5CA}" srcId="{A8130AF2-CDCA-4F9B-A781-60359390F54E}" destId="{C305F97E-6687-4FDF-8CD5-51E069396D02}" srcOrd="0" destOrd="0" parTransId="{DE26E2DC-C07B-4C87-B3A6-A508A32FB0F8}" sibTransId="{3446B82A-6674-482E-A026-B0D194EF9DB4}"/>
    <dgm:cxn modelId="{824E635B-E7CE-4E76-9EBF-F2E6B1B55336}" type="presOf" srcId="{A8130AF2-CDCA-4F9B-A781-60359390F54E}" destId="{C5D78931-057E-47BC-B1CA-FB343BDB4E0B}" srcOrd="0" destOrd="0" presId="urn:microsoft.com/office/officeart/2008/layout/PictureStrips"/>
    <dgm:cxn modelId="{F1ED9DE2-309A-40C4-A038-8760BF41CA07}" srcId="{A8130AF2-CDCA-4F9B-A781-60359390F54E}" destId="{6108FAC9-0D72-45C5-BBA8-69573A07BA55}" srcOrd="1" destOrd="0" parTransId="{D1179998-75FC-492A-B9DD-1096ED572B60}" sibTransId="{E7F079D5-9CC1-4A09-AF49-995B74ABD6CC}"/>
    <dgm:cxn modelId="{617D13E8-F9A5-40AB-8B71-BFBD33D5784C}" type="presOf" srcId="{6108FAC9-0D72-45C5-BBA8-69573A07BA55}" destId="{B24BAEC5-3E0A-43BD-8D71-71DF88A56DCF}" srcOrd="0" destOrd="0" presId="urn:microsoft.com/office/officeart/2008/layout/PictureStrips"/>
    <dgm:cxn modelId="{4C2CB1F7-7983-4272-91FD-136E841D2A9D}" srcId="{A8130AF2-CDCA-4F9B-A781-60359390F54E}" destId="{251E8B2D-ACAA-4FB0-A5C0-D82A10899DA8}" srcOrd="2" destOrd="0" parTransId="{2E1597C2-D2CE-4501-86A1-FD4C198B2036}" sibTransId="{8BC39FCE-7CE9-444A-986C-854B922A44E4}"/>
    <dgm:cxn modelId="{FA8681B8-6F64-4FB7-9CAA-109CCBE51C0C}" type="presParOf" srcId="{C5D78931-057E-47BC-B1CA-FB343BDB4E0B}" destId="{120B83F8-8402-476C-9426-2498B4226205}" srcOrd="0" destOrd="0" presId="urn:microsoft.com/office/officeart/2008/layout/PictureStrips"/>
    <dgm:cxn modelId="{21FEA233-E511-4BAF-8204-E38C11BADD4A}" type="presParOf" srcId="{120B83F8-8402-476C-9426-2498B4226205}" destId="{8E096D29-4354-4E6F-BA1E-20B05FF4E5B6}" srcOrd="0" destOrd="0" presId="urn:microsoft.com/office/officeart/2008/layout/PictureStrips"/>
    <dgm:cxn modelId="{3921EC9B-AF91-4AF8-864A-FFA895B46C74}" type="presParOf" srcId="{120B83F8-8402-476C-9426-2498B4226205}" destId="{1DAB416E-62CB-449C-8E5A-919025E9577A}" srcOrd="1" destOrd="0" presId="urn:microsoft.com/office/officeart/2008/layout/PictureStrips"/>
    <dgm:cxn modelId="{CA712F3F-D334-4F13-A592-B3830BBD9D2B}" type="presParOf" srcId="{C5D78931-057E-47BC-B1CA-FB343BDB4E0B}" destId="{2B728714-7C87-4750-8C92-1AC0BE2FC884}" srcOrd="1" destOrd="0" presId="urn:microsoft.com/office/officeart/2008/layout/PictureStrips"/>
    <dgm:cxn modelId="{A2AFFE67-D458-4679-BB33-72BEF87AE234}" type="presParOf" srcId="{C5D78931-057E-47BC-B1CA-FB343BDB4E0B}" destId="{16EFEC78-66F0-432C-B0C0-0E12B4624E8F}" srcOrd="2" destOrd="0" presId="urn:microsoft.com/office/officeart/2008/layout/PictureStrips"/>
    <dgm:cxn modelId="{86B0569E-79D6-4A69-98AC-626CA9B60424}" type="presParOf" srcId="{16EFEC78-66F0-432C-B0C0-0E12B4624E8F}" destId="{B24BAEC5-3E0A-43BD-8D71-71DF88A56DCF}" srcOrd="0" destOrd="0" presId="urn:microsoft.com/office/officeart/2008/layout/PictureStrips"/>
    <dgm:cxn modelId="{11486B6A-BCC2-4B2C-BDD1-17A65FB51203}" type="presParOf" srcId="{16EFEC78-66F0-432C-B0C0-0E12B4624E8F}" destId="{604C9881-581F-420D-815E-916D390A77BD}" srcOrd="1" destOrd="0" presId="urn:microsoft.com/office/officeart/2008/layout/PictureStrips"/>
    <dgm:cxn modelId="{13C2A2D9-D258-4FD2-A77D-501279FFCD6B}" type="presParOf" srcId="{C5D78931-057E-47BC-B1CA-FB343BDB4E0B}" destId="{0EBA7D09-7424-4A3A-88C1-2A81E6CCC833}" srcOrd="3" destOrd="0" presId="urn:microsoft.com/office/officeart/2008/layout/PictureStrips"/>
    <dgm:cxn modelId="{47C69A43-326D-4C1A-A1A3-039C5F0DD72A}" type="presParOf" srcId="{C5D78931-057E-47BC-B1CA-FB343BDB4E0B}" destId="{D4EBDC09-BDE4-4809-B946-E9C051E5667D}" srcOrd="4" destOrd="0" presId="urn:microsoft.com/office/officeart/2008/layout/PictureStrips"/>
    <dgm:cxn modelId="{8501D3B7-D147-4635-AC45-C53574A079E1}" type="presParOf" srcId="{D4EBDC09-BDE4-4809-B946-E9C051E5667D}" destId="{46B1C9C3-CC32-4951-BAEE-3229F4728CDF}" srcOrd="0" destOrd="0" presId="urn:microsoft.com/office/officeart/2008/layout/PictureStrips"/>
    <dgm:cxn modelId="{51A5F02B-083D-4CB4-BF7B-8E0052AAE67C}" type="presParOf" srcId="{D4EBDC09-BDE4-4809-B946-E9C051E5667D}" destId="{8626BB39-844A-436C-BF5E-4ACC9C467C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47C9-3F3A-424C-B0FB-542CF01641CF}">
      <dsp:nvSpPr>
        <dsp:cNvPr id="0" name=""/>
        <dsp:cNvSpPr/>
      </dsp:nvSpPr>
      <dsp:spPr>
        <a:xfrm rot="10800000">
          <a:off x="1539437" y="233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Modest Midwest City</a:t>
          </a:r>
        </a:p>
      </dsp:txBody>
      <dsp:txXfrm rot="10800000">
        <a:off x="1855893" y="2330"/>
        <a:ext cx="2739441" cy="1265826"/>
      </dsp:txXfrm>
    </dsp:sp>
    <dsp:sp modelId="{4A841533-5AEC-407F-9D6D-FF4718E6D84C}">
      <dsp:nvSpPr>
        <dsp:cNvPr id="0" name=""/>
        <dsp:cNvSpPr/>
      </dsp:nvSpPr>
      <dsp:spPr>
        <a:xfrm>
          <a:off x="0" y="2330"/>
          <a:ext cx="1265826" cy="1265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AC2FF-70F6-4AA8-98C9-55F3203E7E99}">
      <dsp:nvSpPr>
        <dsp:cNvPr id="0" name=""/>
        <dsp:cNvSpPr/>
      </dsp:nvSpPr>
      <dsp:spPr>
        <a:xfrm rot="10800000">
          <a:off x="1539437" y="1646015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Iowa State University</a:t>
          </a:r>
        </a:p>
      </dsp:txBody>
      <dsp:txXfrm rot="10800000">
        <a:off x="1855893" y="1646015"/>
        <a:ext cx="2739441" cy="1265826"/>
      </dsp:txXfrm>
    </dsp:sp>
    <dsp:sp modelId="{947F3745-4032-4953-ACE1-EEAB516E3703}">
      <dsp:nvSpPr>
        <dsp:cNvPr id="0" name=""/>
        <dsp:cNvSpPr/>
      </dsp:nvSpPr>
      <dsp:spPr>
        <a:xfrm>
          <a:off x="0" y="1646015"/>
          <a:ext cx="1265826" cy="1265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FDE9-43B5-4EC1-89AA-5E3DC74C6CF4}">
      <dsp:nvSpPr>
        <dsp:cNvPr id="0" name=""/>
        <dsp:cNvSpPr/>
      </dsp:nvSpPr>
      <dsp:spPr>
        <a:xfrm rot="10800000">
          <a:off x="1539437" y="328970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Housing Data</a:t>
          </a:r>
        </a:p>
      </dsp:txBody>
      <dsp:txXfrm rot="10800000">
        <a:off x="1855893" y="3289700"/>
        <a:ext cx="2739441" cy="1265826"/>
      </dsp:txXfrm>
    </dsp:sp>
    <dsp:sp modelId="{ADE9DCF3-6B2D-4207-87F7-9AE6CDD8CBEC}">
      <dsp:nvSpPr>
        <dsp:cNvPr id="0" name=""/>
        <dsp:cNvSpPr/>
      </dsp:nvSpPr>
      <dsp:spPr>
        <a:xfrm>
          <a:off x="0" y="3289700"/>
          <a:ext cx="1265826" cy="1265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972C-9B21-4562-BAB6-B077259775B4}">
      <dsp:nvSpPr>
        <dsp:cNvPr id="0" name=""/>
        <dsp:cNvSpPr/>
      </dsp:nvSpPr>
      <dsp:spPr>
        <a:xfrm>
          <a:off x="2755378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802666"/>
        <a:ext cx="41341" cy="8268"/>
      </dsp:txXfrm>
    </dsp:sp>
    <dsp:sp modelId="{F7B01027-4FEA-4310-8B9C-CCC70EC31AA4}">
      <dsp:nvSpPr>
        <dsp:cNvPr id="0" name=""/>
        <dsp:cNvSpPr/>
      </dsp:nvSpPr>
      <dsp:spPr>
        <a:xfrm>
          <a:off x="69315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Imputation &amp; Cleaning</a:t>
          </a:r>
        </a:p>
      </dsp:txBody>
      <dsp:txXfrm>
        <a:off x="69315" y="441"/>
        <a:ext cx="2687862" cy="1612717"/>
      </dsp:txXfrm>
    </dsp:sp>
    <dsp:sp modelId="{E1B0FF0E-2223-4E1D-88D6-D9A64ABE228F}">
      <dsp:nvSpPr>
        <dsp:cNvPr id="0" name=""/>
        <dsp:cNvSpPr/>
      </dsp:nvSpPr>
      <dsp:spPr>
        <a:xfrm>
          <a:off x="6270065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802666"/>
        <a:ext cx="41341" cy="8268"/>
      </dsp:txXfrm>
    </dsp:sp>
    <dsp:sp modelId="{8BC4DC35-B02A-425A-A140-99A711D1ADC3}">
      <dsp:nvSpPr>
        <dsp:cNvPr id="0" name=""/>
        <dsp:cNvSpPr/>
      </dsp:nvSpPr>
      <dsp:spPr>
        <a:xfrm>
          <a:off x="3584002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Engineering</a:t>
          </a:r>
        </a:p>
      </dsp:txBody>
      <dsp:txXfrm>
        <a:off x="3584002" y="441"/>
        <a:ext cx="2687862" cy="1612717"/>
      </dsp:txXfrm>
    </dsp:sp>
    <dsp:sp modelId="{F2C9C52E-175B-4BBC-B3AB-7963E7C9DFF7}">
      <dsp:nvSpPr>
        <dsp:cNvPr id="0" name=""/>
        <dsp:cNvSpPr/>
      </dsp:nvSpPr>
      <dsp:spPr>
        <a:xfrm>
          <a:off x="1413246" y="1611359"/>
          <a:ext cx="7029374" cy="796224"/>
        </a:xfrm>
        <a:custGeom>
          <a:avLst/>
          <a:gdLst/>
          <a:ahLst/>
          <a:cxnLst/>
          <a:rect l="0" t="0" r="0" b="0"/>
          <a:pathLst>
            <a:path>
              <a:moveTo>
                <a:pt x="7029374" y="0"/>
              </a:moveTo>
              <a:lnTo>
                <a:pt x="7029374" y="415212"/>
              </a:lnTo>
              <a:lnTo>
                <a:pt x="0" y="415212"/>
              </a:lnTo>
              <a:lnTo>
                <a:pt x="0" y="79622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0988" y="2005337"/>
        <a:ext cx="353891" cy="8268"/>
      </dsp:txXfrm>
    </dsp:sp>
    <dsp:sp modelId="{EBE981B7-3C50-4F72-9EE5-A764B1E8D356}">
      <dsp:nvSpPr>
        <dsp:cNvPr id="0" name=""/>
        <dsp:cNvSpPr/>
      </dsp:nvSpPr>
      <dsp:spPr>
        <a:xfrm>
          <a:off x="7098689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 Removal</a:t>
          </a:r>
        </a:p>
      </dsp:txBody>
      <dsp:txXfrm>
        <a:off x="7098689" y="441"/>
        <a:ext cx="2687862" cy="1612717"/>
      </dsp:txXfrm>
    </dsp:sp>
    <dsp:sp modelId="{50C54073-D285-4140-BC2C-ABE27BAFC6F5}">
      <dsp:nvSpPr>
        <dsp:cNvPr id="0" name=""/>
        <dsp:cNvSpPr/>
      </dsp:nvSpPr>
      <dsp:spPr>
        <a:xfrm>
          <a:off x="2755378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3242208"/>
        <a:ext cx="41341" cy="8268"/>
      </dsp:txXfrm>
    </dsp:sp>
    <dsp:sp modelId="{FEC8EB82-E2E2-4E25-9B32-D9462F7ED8B2}">
      <dsp:nvSpPr>
        <dsp:cNvPr id="0" name=""/>
        <dsp:cNvSpPr/>
      </dsp:nvSpPr>
      <dsp:spPr>
        <a:xfrm>
          <a:off x="69315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Multi-Collinearity</a:t>
          </a:r>
        </a:p>
      </dsp:txBody>
      <dsp:txXfrm>
        <a:off x="69315" y="2439983"/>
        <a:ext cx="2687862" cy="1612717"/>
      </dsp:txXfrm>
    </dsp:sp>
    <dsp:sp modelId="{E30635E1-413B-4439-BA8D-C5728D9FF1C3}">
      <dsp:nvSpPr>
        <dsp:cNvPr id="0" name=""/>
        <dsp:cNvSpPr/>
      </dsp:nvSpPr>
      <dsp:spPr>
        <a:xfrm>
          <a:off x="6270065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3242208"/>
        <a:ext cx="41341" cy="8268"/>
      </dsp:txXfrm>
    </dsp:sp>
    <dsp:sp modelId="{0EAA865E-85B0-42AD-8C44-858736000122}">
      <dsp:nvSpPr>
        <dsp:cNvPr id="0" name=""/>
        <dsp:cNvSpPr/>
      </dsp:nvSpPr>
      <dsp:spPr>
        <a:xfrm>
          <a:off x="3584002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Selection</a:t>
          </a:r>
        </a:p>
      </dsp:txBody>
      <dsp:txXfrm>
        <a:off x="3584002" y="2439983"/>
        <a:ext cx="2687862" cy="1612717"/>
      </dsp:txXfrm>
    </dsp:sp>
    <dsp:sp modelId="{9EC978F8-DD43-4122-8891-106DB5A2BBD3}">
      <dsp:nvSpPr>
        <dsp:cNvPr id="0" name=""/>
        <dsp:cNvSpPr/>
      </dsp:nvSpPr>
      <dsp:spPr>
        <a:xfrm>
          <a:off x="7098689" y="2439983"/>
          <a:ext cx="2687862" cy="1612717"/>
        </a:xfrm>
        <a:prstGeom prst="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 Training</a:t>
          </a:r>
        </a:p>
      </dsp:txBody>
      <dsp:txXfrm>
        <a:off x="7098689" y="2439983"/>
        <a:ext cx="2687862" cy="1612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6D29-4354-4E6F-BA1E-20B05FF4E5B6}">
      <dsp:nvSpPr>
        <dsp:cNvPr id="0" name=""/>
        <dsp:cNvSpPr/>
      </dsp:nvSpPr>
      <dsp:spPr>
        <a:xfrm>
          <a:off x="0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Better Model</a:t>
          </a:r>
        </a:p>
      </dsp:txBody>
      <dsp:txXfrm>
        <a:off x="0" y="805300"/>
        <a:ext cx="5165699" cy="1614281"/>
      </dsp:txXfrm>
    </dsp:sp>
    <dsp:sp modelId="{1DAB416E-62CB-449C-8E5A-919025E9577A}">
      <dsp:nvSpPr>
        <dsp:cNvPr id="0" name=""/>
        <dsp:cNvSpPr/>
      </dsp:nvSpPr>
      <dsp:spPr>
        <a:xfrm>
          <a:off x="5026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BAEC5-3E0A-43BD-8D71-71DF88A56DCF}">
      <dsp:nvSpPr>
        <dsp:cNvPr id="0" name=""/>
        <dsp:cNvSpPr/>
      </dsp:nvSpPr>
      <dsp:spPr>
        <a:xfrm>
          <a:off x="5394211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Land &amp; House</a:t>
          </a:r>
        </a:p>
      </dsp:txBody>
      <dsp:txXfrm>
        <a:off x="5394211" y="805300"/>
        <a:ext cx="5165699" cy="1614281"/>
      </dsp:txXfrm>
    </dsp:sp>
    <dsp:sp modelId="{604C9881-581F-420D-815E-916D390A77BD}">
      <dsp:nvSpPr>
        <dsp:cNvPr id="0" name=""/>
        <dsp:cNvSpPr/>
      </dsp:nvSpPr>
      <dsp:spPr>
        <a:xfrm>
          <a:off x="5486995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C9C3-CC32-4951-BAEE-3229F4728CDF}">
      <dsp:nvSpPr>
        <dsp:cNvPr id="0" name=""/>
        <dsp:cNvSpPr/>
      </dsp:nvSpPr>
      <dsp:spPr>
        <a:xfrm>
          <a:off x="2617128" y="2774009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   Process</a:t>
          </a:r>
        </a:p>
      </dsp:txBody>
      <dsp:txXfrm>
        <a:off x="2617128" y="2774009"/>
        <a:ext cx="5165699" cy="1614281"/>
      </dsp:txXfrm>
    </dsp:sp>
    <dsp:sp modelId="{8626BB39-844A-436C-BF5E-4ACC9C467C42}">
      <dsp:nvSpPr>
        <dsp:cNvPr id="0" name=""/>
        <dsp:cNvSpPr/>
      </dsp:nvSpPr>
      <dsp:spPr>
        <a:xfrm>
          <a:off x="2746010" y="2674374"/>
          <a:ext cx="1071432" cy="160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E60A24-8605-4480-9E05-161133E492E4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0949D3E-04BD-4FB8-9BE1-9867E6D35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Ames was founded in the 1860s and spent its early days as a stop along the transcontinental railroad.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This is a fairly small city at about 70,000 people and is surrounded by farmland, as you might expect in </a:t>
            </a:r>
            <a:r>
              <a:rPr lang="en-US" dirty="0" err="1"/>
              <a:t>iowa</a:t>
            </a:r>
            <a:r>
              <a:rPr lang="en-US" dirty="0"/>
              <a:t>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Half the cities residents are students due to the presence of Iowa State university, Not to be confused with the buckeyes.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The university acts as an anchor for the community, </a:t>
            </a:r>
            <a:r>
              <a:rPr lang="en-US" dirty="0" err="1"/>
              <a:t>boulsters</a:t>
            </a:r>
            <a:r>
              <a:rPr lang="en-US" dirty="0"/>
              <a:t> the economy, and acts as a draw for other companies such as </a:t>
            </a:r>
          </a:p>
          <a:p>
            <a:pPr defTabSz="942289">
              <a:defRPr/>
            </a:pPr>
            <a:r>
              <a:rPr lang="en-US" dirty="0"/>
              <a:t>3M (adhesives) and Ball (cans/jars)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Most importantly for us, Dean De Cock obtained and developed the Ames Housing Dataset. He aimed to create a </a:t>
            </a:r>
            <a:r>
              <a:rPr lang="en-US" dirty="0" err="1"/>
              <a:t>resourse</a:t>
            </a:r>
            <a:r>
              <a:rPr lang="en-US" dirty="0"/>
              <a:t> similar to the </a:t>
            </a:r>
            <a:r>
              <a:rPr lang="en-US" dirty="0" err="1"/>
              <a:t>boston</a:t>
            </a:r>
            <a:r>
              <a:rPr lang="en-US" dirty="0"/>
              <a:t> housing dataset and was able to obtain data from the city of Ames.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From 2006 to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9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1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53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feature </a:t>
            </a:r>
            <a:r>
              <a:rPr lang="en-US" dirty="0" err="1"/>
              <a:t>engingeering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9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 suggests removing points with a Above Ground Living Area greater than 4000, which we saw before.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7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brenoassis?utm_source=unsplash&amp;utm_medium=referral&amp;utm_content=creditCopyTex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68ACFB-7374-4225-84A7-33E20BB8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14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1FE2A-CE15-4835-BDDA-387983E8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6845" y="3462710"/>
            <a:ext cx="7501651" cy="10909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300" dirty="0">
                <a:solidFill>
                  <a:srgbClr val="FFFFFF"/>
                </a:solidFill>
              </a:rPr>
              <a:t>Ames Iowa Housing Price Prediction: </a:t>
            </a:r>
            <a:r>
              <a:rPr lang="en-US" sz="3600" dirty="0">
                <a:solidFill>
                  <a:srgbClr val="FFFFFF"/>
                </a:solidFill>
              </a:rPr>
              <a:t>What to buy &amp; How to Sell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1B642-0F1B-4664-B07B-FB01C4B8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James Welch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E93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6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Pivoted:</a:t>
            </a:r>
          </a:p>
          <a:p>
            <a:pPr lvl="1"/>
            <a:r>
              <a:rPr lang="en-US" dirty="0"/>
              <a:t>Porches: Porch Type &amp; Total Porch SF.</a:t>
            </a:r>
          </a:p>
          <a:p>
            <a:pPr lvl="1"/>
            <a:r>
              <a:rPr lang="en-US" dirty="0"/>
              <a:t>Basement Type &amp; Square Footage were unpivoted</a:t>
            </a:r>
          </a:p>
          <a:p>
            <a:pPr marL="128016" lvl="1" indent="0">
              <a:buNone/>
            </a:pPr>
            <a:endParaRPr lang="en-US" dirty="0"/>
          </a:p>
          <a:p>
            <a:r>
              <a:rPr lang="en-US" sz="2800" dirty="0"/>
              <a:t>Boolean Flags</a:t>
            </a:r>
          </a:p>
          <a:p>
            <a:pPr lvl="1"/>
            <a:r>
              <a:rPr lang="en-US" dirty="0"/>
              <a:t>Has Pool</a:t>
            </a:r>
          </a:p>
          <a:p>
            <a:pPr lvl="1"/>
            <a:r>
              <a:rPr lang="en-US" dirty="0"/>
              <a:t>Remodeled </a:t>
            </a:r>
          </a:p>
          <a:p>
            <a:pPr lvl="1"/>
            <a:r>
              <a:rPr lang="en-US" dirty="0"/>
              <a:t>Recent Taste (remodel within 6 years of sale)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1EABA-A42F-4DB0-9959-0CB3BB48D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Area values:</a:t>
            </a:r>
          </a:p>
          <a:p>
            <a:pPr lvl="1"/>
            <a:r>
              <a:rPr lang="en-US" dirty="0"/>
              <a:t>Total house area</a:t>
            </a:r>
          </a:p>
          <a:p>
            <a:pPr lvl="1"/>
            <a:r>
              <a:rPr lang="en-US" dirty="0"/>
              <a:t>Total Finished SF (subtracting unfinished area)</a:t>
            </a:r>
          </a:p>
          <a:p>
            <a:pPr lvl="1"/>
            <a:r>
              <a:rPr lang="en-US" dirty="0"/>
              <a:t>Number of Floors</a:t>
            </a:r>
          </a:p>
          <a:p>
            <a:pPr lvl="1"/>
            <a:r>
              <a:rPr lang="en-US" dirty="0"/>
              <a:t>Total Baths</a:t>
            </a:r>
          </a:p>
          <a:p>
            <a:pPr lvl="1"/>
            <a:r>
              <a:rPr lang="en-US" dirty="0"/>
              <a:t>Yard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1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F45837-B119-413C-A4B5-DEA43AD0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59" y="1573689"/>
            <a:ext cx="7247162" cy="483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173E-03DF-4E8B-91A1-D32C5B5AF53B}"/>
              </a:ext>
            </a:extLst>
          </p:cNvPr>
          <p:cNvSpPr txBox="1"/>
          <p:nvPr/>
        </p:nvSpPr>
        <p:spPr>
          <a:xfrm>
            <a:off x="747400" y="2269635"/>
            <a:ext cx="38125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 curator of the dataset suggests removal of houses with a </a:t>
            </a:r>
            <a:r>
              <a:rPr lang="en-US" b="1" dirty="0" err="1"/>
              <a:t>GrLivArea</a:t>
            </a:r>
            <a:r>
              <a:rPr lang="en-US" b="1" dirty="0"/>
              <a:t> </a:t>
            </a:r>
            <a:r>
              <a:rPr lang="en-US" dirty="0"/>
              <a:t>greater than 4000.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LotArea</a:t>
            </a:r>
            <a:r>
              <a:rPr lang="en-US" dirty="0"/>
              <a:t> also contains several outliers with z-</a:t>
            </a:r>
            <a:r>
              <a:rPr lang="en-US" dirty="0" err="1"/>
              <a:t>scroes</a:t>
            </a:r>
            <a:r>
              <a:rPr lang="en-US" dirty="0"/>
              <a:t> greater than 4.</a:t>
            </a: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Only one sale didn’t have standard </a:t>
            </a:r>
            <a:r>
              <a:rPr lang="en-US" b="1" dirty="0"/>
              <a:t>Utilities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06B12-3503-4642-97DA-4EF993A08CAF}"/>
              </a:ext>
            </a:extLst>
          </p:cNvPr>
          <p:cNvSpPr txBox="1"/>
          <p:nvPr/>
        </p:nvSpPr>
        <p:spPr>
          <a:xfrm>
            <a:off x="8452605" y="528431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acres</a:t>
            </a:r>
          </a:p>
        </p:txBody>
      </p:sp>
    </p:spTree>
    <p:extLst>
      <p:ext uri="{BB962C8B-B14F-4D97-AF65-F5344CB8AC3E}">
        <p14:creationId xmlns:p14="http://schemas.microsoft.com/office/powerpoint/2010/main" val="364642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8592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VIF scores how ‘explainable’ any feature is based on other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variables are prone to high VIFs.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High VIFs of important variables requires feature selection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FC9A7AA-CBAA-44F2-8F85-211C34D14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28" y="1751592"/>
            <a:ext cx="7504408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via 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6854D-E063-446B-92F5-77ABD70F2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8356" r="7910" b="6034"/>
          <a:stretch/>
        </p:blipFill>
        <p:spPr>
          <a:xfrm>
            <a:off x="735976" y="2084832"/>
            <a:ext cx="3788608" cy="4614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BD51C-4BDD-46C8-AD39-8BC647C3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790" y="1462469"/>
            <a:ext cx="4458561" cy="5573202"/>
          </a:xfrm>
          <a:prstGeom prst="rect">
            <a:avLst/>
          </a:prstGeom>
          <a:ln>
            <a:noFill/>
          </a:ln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42F2DB1-EDA1-4E47-977E-772C156A73AD}"/>
              </a:ext>
            </a:extLst>
          </p:cNvPr>
          <p:cNvSpPr/>
          <p:nvPr/>
        </p:nvSpPr>
        <p:spPr>
          <a:xfrm>
            <a:off x="5468482" y="2299029"/>
            <a:ext cx="149729" cy="397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75ED63-174E-4AD2-95B6-DCB7B7FA7918}"/>
              </a:ext>
            </a:extLst>
          </p:cNvPr>
          <p:cNvSpPr/>
          <p:nvPr/>
        </p:nvSpPr>
        <p:spPr>
          <a:xfrm>
            <a:off x="5294452" y="2286998"/>
            <a:ext cx="149729" cy="8181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6E5992F-029C-4724-B99B-80FC31B98DD1}"/>
              </a:ext>
            </a:extLst>
          </p:cNvPr>
          <p:cNvSpPr/>
          <p:nvPr/>
        </p:nvSpPr>
        <p:spPr>
          <a:xfrm>
            <a:off x="5060635" y="2286998"/>
            <a:ext cx="149729" cy="14996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F5FC597-E879-4C49-8F3C-2BD8770D3BE6}"/>
              </a:ext>
            </a:extLst>
          </p:cNvPr>
          <p:cNvSpPr/>
          <p:nvPr/>
        </p:nvSpPr>
        <p:spPr>
          <a:xfrm>
            <a:off x="4826818" y="2286998"/>
            <a:ext cx="149729" cy="3116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A7AC254-8C6F-478B-8995-40CDB5F29C59}"/>
              </a:ext>
            </a:extLst>
          </p:cNvPr>
          <p:cNvSpPr/>
          <p:nvPr/>
        </p:nvSpPr>
        <p:spPr>
          <a:xfrm>
            <a:off x="4578278" y="2286998"/>
            <a:ext cx="164452" cy="41148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D5652F-3157-4A7E-9BD3-57D7D81AAE05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618211" y="2497551"/>
            <a:ext cx="955580" cy="377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F40F4-C941-49D7-89E9-51047F88D3D2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618211" y="2185915"/>
            <a:ext cx="955580" cy="31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Contain Information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Others, less 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10D04-B6A7-45B5-8559-8516AD91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1" y="1606657"/>
            <a:ext cx="10878110" cy="5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67F7CA-8072-4DB1-9DE3-18F93C2D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455846"/>
              </p:ext>
            </p:extLst>
          </p:nvPr>
        </p:nvGraphicFramePr>
        <p:xfrm>
          <a:off x="733927" y="2219641"/>
          <a:ext cx="9855868" cy="4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1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&amp; Tuning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713039-D690-4039-A774-1F93D5BA34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 Sets:</a:t>
            </a:r>
          </a:p>
          <a:p>
            <a:pPr>
              <a:buFontTx/>
              <a:buChar char="-"/>
            </a:pPr>
            <a:r>
              <a:rPr lang="en-US" dirty="0"/>
              <a:t> Top 10%, 20%, 35%, Non-zero MI, &amp; All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Models:</a:t>
            </a:r>
          </a:p>
          <a:p>
            <a:pPr>
              <a:buFontTx/>
              <a:buChar char="-"/>
            </a:pPr>
            <a:r>
              <a:rPr lang="en-US" dirty="0"/>
              <a:t> Ridge, Lasso, Elastic Net</a:t>
            </a:r>
          </a:p>
          <a:p>
            <a:pPr>
              <a:buFontTx/>
              <a:buChar char="-"/>
            </a:pPr>
            <a:r>
              <a:rPr lang="en-US" dirty="0"/>
              <a:t> SVR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RandomForest</a:t>
            </a:r>
            <a:r>
              <a:rPr lang="en-US" dirty="0"/>
              <a:t>, Gradient Boost,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E77AB06-624D-432B-B9C8-DB3A90F7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52" y="940478"/>
            <a:ext cx="3867795" cy="55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improves with More Features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C36977F1-C6C4-43F8-9E77-B28CDFDE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6" y="1732718"/>
            <a:ext cx="9869184" cy="4944809"/>
          </a:xfrm>
        </p:spPr>
      </p:pic>
    </p:spTree>
    <p:extLst>
      <p:ext uri="{BB962C8B-B14F-4D97-AF65-F5344CB8AC3E}">
        <p14:creationId xmlns:p14="http://schemas.microsoft.com/office/powerpoint/2010/main" val="362754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Poorly Predict Expensive Homes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489A-C430-495A-8494-FDD011EA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929" y="1552073"/>
            <a:ext cx="10106525" cy="5053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98C21-7170-4C49-8F61-26AE4AD53447}"/>
              </a:ext>
            </a:extLst>
          </p:cNvPr>
          <p:cNvSpPr txBox="1"/>
          <p:nvPr/>
        </p:nvSpPr>
        <p:spPr>
          <a:xfrm>
            <a:off x="649705" y="2084832"/>
            <a:ext cx="2586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RMSE:</a:t>
            </a:r>
          </a:p>
          <a:p>
            <a:r>
              <a:rPr lang="en-US" dirty="0"/>
              <a:t>Lasso:               $18,700</a:t>
            </a:r>
          </a:p>
          <a:p>
            <a:r>
              <a:rPr lang="en-US" dirty="0"/>
              <a:t>Gradient Boost: $11,400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RMSE:</a:t>
            </a:r>
          </a:p>
          <a:p>
            <a:r>
              <a:rPr lang="en-US" dirty="0"/>
              <a:t>Lasso:               $19,300</a:t>
            </a:r>
          </a:p>
          <a:p>
            <a:r>
              <a:rPr lang="en-US" dirty="0"/>
              <a:t>Gradient Boost: $21,300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Kaggle Score:</a:t>
            </a:r>
          </a:p>
          <a:p>
            <a:r>
              <a:rPr lang="en-US" dirty="0"/>
              <a:t>Lasso :               0.21</a:t>
            </a:r>
          </a:p>
          <a:p>
            <a:r>
              <a:rPr lang="en-US" dirty="0"/>
              <a:t>Gradient Boost:  0.13</a:t>
            </a:r>
          </a:p>
        </p:txBody>
      </p:sp>
    </p:spTree>
    <p:extLst>
      <p:ext uri="{BB962C8B-B14F-4D97-AF65-F5344CB8AC3E}">
        <p14:creationId xmlns:p14="http://schemas.microsoft.com/office/powerpoint/2010/main" val="43383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82C-A323-4DDA-BB03-EED5F9F9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Ames Iowa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9689253-69C0-48D9-A414-249BB7782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810039"/>
              </p:ext>
            </p:extLst>
          </p:nvPr>
        </p:nvGraphicFramePr>
        <p:xfrm>
          <a:off x="742475" y="1886376"/>
          <a:ext cx="4595335" cy="455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37BC365-0436-4021-B49F-7C9FF6750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6376"/>
            <a:ext cx="4669972" cy="45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B86A-F007-4B5D-9E53-BDC2B9E5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Residuals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EA5E9-E81F-475E-9AEB-9725FDD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522" y="1196692"/>
            <a:ext cx="10152184" cy="5076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32260-6FD8-4C49-B041-63BD9EC979ED}"/>
              </a:ext>
            </a:extLst>
          </p:cNvPr>
          <p:cNvSpPr txBox="1"/>
          <p:nvPr/>
        </p:nvSpPr>
        <p:spPr>
          <a:xfrm>
            <a:off x="708861" y="2187846"/>
            <a:ext cx="258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MAE:</a:t>
            </a:r>
          </a:p>
          <a:p>
            <a:r>
              <a:rPr lang="en-US" dirty="0"/>
              <a:t>Lasso:               $13,900</a:t>
            </a:r>
          </a:p>
          <a:p>
            <a:r>
              <a:rPr lang="en-US" dirty="0"/>
              <a:t>Gradient Boost: $14,000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MAPE:</a:t>
            </a:r>
          </a:p>
          <a:p>
            <a:r>
              <a:rPr lang="en-US" dirty="0"/>
              <a:t>Lasso:                      8%</a:t>
            </a:r>
          </a:p>
          <a:p>
            <a:r>
              <a:rPr lang="en-US" dirty="0"/>
              <a:t>Gradient Boost:        8%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3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Important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54" y="2084832"/>
            <a:ext cx="4081271" cy="4023360"/>
          </a:xfrm>
        </p:spPr>
        <p:txBody>
          <a:bodyPr/>
          <a:lstStyle/>
          <a:p>
            <a:r>
              <a:rPr lang="en-US" dirty="0"/>
              <a:t>Lasso coefficients reflect the incremental increase between the normalized input &amp; normalized target.</a:t>
            </a:r>
          </a:p>
          <a:p>
            <a:endParaRPr lang="en-US" dirty="0"/>
          </a:p>
          <a:p>
            <a:r>
              <a:rPr lang="en-US" dirty="0"/>
              <a:t>Within-feature comparisons are more useful.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7C764F-C40E-4482-965D-578875F8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38" y="2087880"/>
            <a:ext cx="66293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06A1D00-C8FA-4D59-9631-CA26BCF4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838325"/>
            <a:ext cx="9798050" cy="4899025"/>
          </a:xfrm>
        </p:spPr>
      </p:pic>
    </p:spTree>
    <p:extLst>
      <p:ext uri="{BB962C8B-B14F-4D97-AF65-F5344CB8AC3E}">
        <p14:creationId xmlns:p14="http://schemas.microsoft.com/office/powerpoint/2010/main" val="259353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Important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9DC8-C6E5-450B-BA2C-26176A77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3512221" cy="4023360"/>
          </a:xfrm>
        </p:spPr>
        <p:txBody>
          <a:bodyPr/>
          <a:lstStyle/>
          <a:p>
            <a:r>
              <a:rPr lang="en-US" dirty="0"/>
              <a:t>Feature importance's are intuitive but lack interpretable coefficients.</a:t>
            </a:r>
          </a:p>
          <a:p>
            <a:endParaRPr lang="en-US" dirty="0"/>
          </a:p>
          <a:p>
            <a:r>
              <a:rPr lang="en-US" dirty="0"/>
              <a:t>More analysis needed to understand the effect of each feature.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7BCB815-8F32-4D30-8AF1-45F64972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48" y="1903856"/>
            <a:ext cx="7033078" cy="46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A68FE-DF8D-4E36-BEFC-F1CBCA38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1" y="1862094"/>
            <a:ext cx="5685692" cy="4548554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FD08354-D9C7-48BE-8EC3-E6E59559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33" y="1862094"/>
            <a:ext cx="5685692" cy="4548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9396-902E-47E6-BA45-217B92D720B0}"/>
              </a:ext>
            </a:extLst>
          </p:cNvPr>
          <p:cNvSpPr txBox="1"/>
          <p:nvPr/>
        </p:nvSpPr>
        <p:spPr>
          <a:xfrm>
            <a:off x="8096934" y="6410647"/>
            <a:ext cx="385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 Finished SF = Total SF – Low Quality SF</a:t>
            </a:r>
          </a:p>
        </p:txBody>
      </p:sp>
    </p:spTree>
    <p:extLst>
      <p:ext uri="{BB962C8B-B14F-4D97-AF65-F5344CB8AC3E}">
        <p14:creationId xmlns:p14="http://schemas.microsoft.com/office/powerpoint/2010/main" val="170724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together</a:t>
            </a:r>
          </a:p>
        </p:txBody>
      </p:sp>
      <p:pic>
        <p:nvPicPr>
          <p:cNvPr id="17" name="Content Placeholder 16" descr="A picture containing text, shoji, building, crossword puzzle&#10;&#10;Description automatically generated">
            <a:extLst>
              <a:ext uri="{FF2B5EF4-FFF2-40B4-BE49-F238E27FC236}">
                <a16:creationId xmlns:a16="http://schemas.microsoft.com/office/drawing/2014/main" id="{068671C6-9168-425C-B1AD-0F7CF606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4" y="1562582"/>
            <a:ext cx="7122912" cy="497480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2342D5-C605-457D-9D50-269FCF03C51B}"/>
              </a:ext>
            </a:extLst>
          </p:cNvPr>
          <p:cNvSpPr txBox="1">
            <a:spLocks/>
          </p:cNvSpPr>
          <p:nvPr/>
        </p:nvSpPr>
        <p:spPr>
          <a:xfrm>
            <a:off x="671043" y="2249424"/>
            <a:ext cx="351222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might expect and know neighborhood, size, and quality influence price.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these are not truly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399209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Real difference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C80CE-089D-4083-967D-F29E3BAE8531}"/>
              </a:ext>
            </a:extLst>
          </p:cNvPr>
          <p:cNvGrpSpPr/>
          <p:nvPr/>
        </p:nvGrpSpPr>
        <p:grpSpPr>
          <a:xfrm>
            <a:off x="427863" y="1928760"/>
            <a:ext cx="5541644" cy="2172603"/>
            <a:chOff x="456439" y="2431934"/>
            <a:chExt cx="5541644" cy="2172603"/>
          </a:xfrm>
        </p:grpSpPr>
        <p:pic>
          <p:nvPicPr>
            <p:cNvPr id="7" name="Picture 6" descr="A picture containing tree, outdoor, sky, grass&#10;&#10;Description automatically generated">
              <a:extLst>
                <a:ext uri="{FF2B5EF4-FFF2-40B4-BE49-F238E27FC236}">
                  <a16:creationId xmlns:a16="http://schemas.microsoft.com/office/drawing/2014/main" id="{4B654A28-1AC4-47A5-B956-E15F79309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7" b="22100"/>
            <a:stretch/>
          </p:blipFill>
          <p:spPr>
            <a:xfrm>
              <a:off x="913638" y="2583947"/>
              <a:ext cx="5084445" cy="20205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A01AE-86D2-48BF-A928-0979D51D8F12}"/>
                </a:ext>
              </a:extLst>
            </p:cNvPr>
            <p:cNvSpPr/>
            <p:nvPr/>
          </p:nvSpPr>
          <p:spPr>
            <a:xfrm>
              <a:off x="456439" y="2431934"/>
              <a:ext cx="1033545" cy="3758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Sawyer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FF87EE-EC17-410C-8FC8-765778E9EBA0}"/>
              </a:ext>
            </a:extLst>
          </p:cNvPr>
          <p:cNvGrpSpPr/>
          <p:nvPr/>
        </p:nvGrpSpPr>
        <p:grpSpPr>
          <a:xfrm>
            <a:off x="445332" y="4330681"/>
            <a:ext cx="5541645" cy="2188540"/>
            <a:chOff x="6193919" y="2379548"/>
            <a:chExt cx="5541645" cy="2188540"/>
          </a:xfrm>
        </p:grpSpPr>
        <p:pic>
          <p:nvPicPr>
            <p:cNvPr id="9" name="Picture 8" descr="A picture containing outdoor, sky, house, building&#10;&#10;Description automatically generated">
              <a:extLst>
                <a:ext uri="{FF2B5EF4-FFF2-40B4-BE49-F238E27FC236}">
                  <a16:creationId xmlns:a16="http://schemas.microsoft.com/office/drawing/2014/main" id="{02713894-14D7-443A-99CE-8B72F1DD9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993"/>
            <a:stretch/>
          </p:blipFill>
          <p:spPr>
            <a:xfrm>
              <a:off x="6651118" y="2547498"/>
              <a:ext cx="5084446" cy="202059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7A5487-E043-4C35-9672-1775C8E86610}"/>
                </a:ext>
              </a:extLst>
            </p:cNvPr>
            <p:cNvSpPr/>
            <p:nvPr/>
          </p:nvSpPr>
          <p:spPr>
            <a:xfrm>
              <a:off x="6193919" y="2379548"/>
              <a:ext cx="1960388" cy="3758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Northridge heights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83C0C1-D3B7-411B-83BD-16886DBAFC0D}"/>
              </a:ext>
            </a:extLst>
          </p:cNvPr>
          <p:cNvGrpSpPr/>
          <p:nvPr/>
        </p:nvGrpSpPr>
        <p:grpSpPr>
          <a:xfrm>
            <a:off x="6473568" y="2125607"/>
            <a:ext cx="1988488" cy="914400"/>
            <a:chOff x="6473568" y="2125607"/>
            <a:chExt cx="1988488" cy="914400"/>
          </a:xfrm>
        </p:grpSpPr>
        <p:pic>
          <p:nvPicPr>
            <p:cNvPr id="13" name="Graphic 12" descr="Stop outline">
              <a:extLst>
                <a:ext uri="{FF2B5EF4-FFF2-40B4-BE49-F238E27FC236}">
                  <a16:creationId xmlns:a16="http://schemas.microsoft.com/office/drawing/2014/main" id="{EAB96549-54F7-49C2-B692-04A29B832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3568" y="2125607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F34935-4735-48ED-9E3A-7E87B49CA821}"/>
                </a:ext>
              </a:extLst>
            </p:cNvPr>
            <p:cNvSpPr txBox="1"/>
            <p:nvPr/>
          </p:nvSpPr>
          <p:spPr>
            <a:xfrm>
              <a:off x="7510834" y="2351974"/>
              <a:ext cx="95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Lot Area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A69631A-8BEF-4018-A3C9-063E72393B7B}"/>
              </a:ext>
            </a:extLst>
          </p:cNvPr>
          <p:cNvSpPr/>
          <p:nvPr/>
        </p:nvSpPr>
        <p:spPr>
          <a:xfrm>
            <a:off x="9903657" y="1740843"/>
            <a:ext cx="1960388" cy="37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Northridge heights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C5CB2-7654-4265-B4F1-C19111FBF74B}"/>
              </a:ext>
            </a:extLst>
          </p:cNvPr>
          <p:cNvSpPr/>
          <p:nvPr/>
        </p:nvSpPr>
        <p:spPr>
          <a:xfrm>
            <a:off x="8689579" y="1740843"/>
            <a:ext cx="1033545" cy="37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Sawyer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108E6A-7DCB-4B2B-B176-023BF8EBF1AD}"/>
              </a:ext>
            </a:extLst>
          </p:cNvPr>
          <p:cNvGrpSpPr/>
          <p:nvPr/>
        </p:nvGrpSpPr>
        <p:grpSpPr>
          <a:xfrm>
            <a:off x="6473568" y="3360794"/>
            <a:ext cx="2013815" cy="914400"/>
            <a:chOff x="6473568" y="3360794"/>
            <a:chExt cx="2013815" cy="914400"/>
          </a:xfrm>
        </p:grpSpPr>
        <p:pic>
          <p:nvPicPr>
            <p:cNvPr id="15" name="Graphic 14" descr="Renovation (House With Sparkles) with solid fill">
              <a:extLst>
                <a:ext uri="{FF2B5EF4-FFF2-40B4-BE49-F238E27FC236}">
                  <a16:creationId xmlns:a16="http://schemas.microsoft.com/office/drawing/2014/main" id="{87C8450A-F388-49D3-B764-9EC72BBDE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3568" y="3360794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7BAE96-1836-45A2-B48C-939D229E774F}"/>
                </a:ext>
              </a:extLst>
            </p:cNvPr>
            <p:cNvSpPr txBox="1"/>
            <p:nvPr/>
          </p:nvSpPr>
          <p:spPr>
            <a:xfrm>
              <a:off x="7510834" y="3582697"/>
              <a:ext cx="976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Finish SF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745D9CF-74A7-4ADF-AA01-629838E885AA}"/>
              </a:ext>
            </a:extLst>
          </p:cNvPr>
          <p:cNvGrpSpPr/>
          <p:nvPr/>
        </p:nvGrpSpPr>
        <p:grpSpPr>
          <a:xfrm>
            <a:off x="6473568" y="4482808"/>
            <a:ext cx="1885575" cy="914400"/>
            <a:chOff x="6473568" y="4482808"/>
            <a:chExt cx="1885575" cy="914400"/>
          </a:xfrm>
        </p:grpSpPr>
        <p:pic>
          <p:nvPicPr>
            <p:cNvPr id="17" name="Graphic 16" descr="Clipboard Checked with solid fill">
              <a:extLst>
                <a:ext uri="{FF2B5EF4-FFF2-40B4-BE49-F238E27FC236}">
                  <a16:creationId xmlns:a16="http://schemas.microsoft.com/office/drawing/2014/main" id="{CCC07B98-7E99-4368-8691-324C3714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73568" y="4482808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502254-6F71-459C-B519-8732874FC364}"/>
                </a:ext>
              </a:extLst>
            </p:cNvPr>
            <p:cNvSpPr txBox="1"/>
            <p:nvPr/>
          </p:nvSpPr>
          <p:spPr>
            <a:xfrm>
              <a:off x="7510834" y="4709176"/>
              <a:ext cx="848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Quality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B5DD6C-48CC-47E4-962F-7A02E47BCBAD}"/>
              </a:ext>
            </a:extLst>
          </p:cNvPr>
          <p:cNvGrpSpPr/>
          <p:nvPr/>
        </p:nvGrpSpPr>
        <p:grpSpPr>
          <a:xfrm>
            <a:off x="6473568" y="5604821"/>
            <a:ext cx="2087810" cy="914400"/>
            <a:chOff x="6473568" y="5604821"/>
            <a:chExt cx="2087810" cy="914400"/>
          </a:xfrm>
        </p:grpSpPr>
        <p:pic>
          <p:nvPicPr>
            <p:cNvPr id="20" name="Graphic 19" descr="Crane with solid fill">
              <a:extLst>
                <a:ext uri="{FF2B5EF4-FFF2-40B4-BE49-F238E27FC236}">
                  <a16:creationId xmlns:a16="http://schemas.microsoft.com/office/drawing/2014/main" id="{C8D6388E-E6A1-40E3-8189-4FC89543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73568" y="5604821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A97073-D9AD-4E72-922C-F8EE1E436119}"/>
                </a:ext>
              </a:extLst>
            </p:cNvPr>
            <p:cNvSpPr txBox="1"/>
            <p:nvPr/>
          </p:nvSpPr>
          <p:spPr>
            <a:xfrm>
              <a:off x="7510834" y="5825869"/>
              <a:ext cx="10505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Year Built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547E22C-88DE-4BA3-8304-7C3694C3DD1F}"/>
              </a:ext>
            </a:extLst>
          </p:cNvPr>
          <p:cNvSpPr txBox="1"/>
          <p:nvPr/>
        </p:nvSpPr>
        <p:spPr>
          <a:xfrm>
            <a:off x="8631514" y="2398141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10,500 SF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7F505-3F0C-4AB6-91EA-64C1B99E81F1}"/>
              </a:ext>
            </a:extLst>
          </p:cNvPr>
          <p:cNvSpPr txBox="1"/>
          <p:nvPr/>
        </p:nvSpPr>
        <p:spPr>
          <a:xfrm>
            <a:off x="10309014" y="2398141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10,800 SF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59AD41-A7E1-4EB6-AB17-32989B34D579}"/>
              </a:ext>
            </a:extLst>
          </p:cNvPr>
          <p:cNvSpPr txBox="1"/>
          <p:nvPr/>
        </p:nvSpPr>
        <p:spPr>
          <a:xfrm>
            <a:off x="8919611" y="364339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2,200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4014F6-6E25-45CA-B3BD-A3DDBC8893E0}"/>
              </a:ext>
            </a:extLst>
          </p:cNvPr>
          <p:cNvSpPr txBox="1"/>
          <p:nvPr/>
        </p:nvSpPr>
        <p:spPr>
          <a:xfrm>
            <a:off x="10597111" y="3643397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3,500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D527E0-9D65-41CD-B6AB-FC5CDDC24215}"/>
              </a:ext>
            </a:extLst>
          </p:cNvPr>
          <p:cNvSpPr txBox="1"/>
          <p:nvPr/>
        </p:nvSpPr>
        <p:spPr>
          <a:xfrm>
            <a:off x="9055865" y="4765411"/>
            <a:ext cx="52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8.3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34D54C-55A6-4A97-950B-8AF9045FEB6F}"/>
              </a:ext>
            </a:extLst>
          </p:cNvPr>
          <p:cNvSpPr txBox="1"/>
          <p:nvPr/>
        </p:nvSpPr>
        <p:spPr>
          <a:xfrm>
            <a:off x="10733365" y="4765411"/>
            <a:ext cx="52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5.0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76AF1B-8405-4967-8AE5-791E681918ED}"/>
              </a:ext>
            </a:extLst>
          </p:cNvPr>
          <p:cNvSpPr txBox="1"/>
          <p:nvPr/>
        </p:nvSpPr>
        <p:spPr>
          <a:xfrm>
            <a:off x="8953273" y="5887424"/>
            <a:ext cx="729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1978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CA422E-8F64-4620-907D-F38F2B4E7041}"/>
              </a:ext>
            </a:extLst>
          </p:cNvPr>
          <p:cNvSpPr txBox="1"/>
          <p:nvPr/>
        </p:nvSpPr>
        <p:spPr>
          <a:xfrm>
            <a:off x="10630773" y="5887424"/>
            <a:ext cx="729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80633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6910-1FDF-4C0C-B2AA-5A1A0860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keep in mind</a:t>
            </a:r>
          </a:p>
        </p:txBody>
      </p:sp>
      <p:pic>
        <p:nvPicPr>
          <p:cNvPr id="5" name="Graphic 4" descr="Register with solid fill">
            <a:extLst>
              <a:ext uri="{FF2B5EF4-FFF2-40B4-BE49-F238E27FC236}">
                <a16:creationId xmlns:a16="http://schemas.microsoft.com/office/drawing/2014/main" id="{6EF00D8C-5A03-4FA9-ABFA-342E62F6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28" y="2084832"/>
            <a:ext cx="1457325" cy="1457325"/>
          </a:xfrm>
          <a:prstGeom prst="rect">
            <a:avLst/>
          </a:prstGeom>
        </p:spPr>
      </p:pic>
      <p:pic>
        <p:nvPicPr>
          <p:cNvPr id="7" name="Graphic 6" descr="Receipt with solid fill">
            <a:extLst>
              <a:ext uri="{FF2B5EF4-FFF2-40B4-BE49-F238E27FC236}">
                <a16:creationId xmlns:a16="http://schemas.microsoft.com/office/drawing/2014/main" id="{610DA084-7B00-4AA1-BF18-9075334DF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713" y="2084832"/>
            <a:ext cx="1457325" cy="1457325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EC760D1-BBF2-4325-9CAF-8FE60C1DC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299" y="2084831"/>
            <a:ext cx="1457325" cy="1457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0244A-C23A-49AD-9FC9-22CF02CC42C1}"/>
              </a:ext>
            </a:extLst>
          </p:cNvPr>
          <p:cNvSpPr txBox="1"/>
          <p:nvPr/>
        </p:nvSpPr>
        <p:spPr>
          <a:xfrm>
            <a:off x="862204" y="3609975"/>
            <a:ext cx="3238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Purchasing: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Total SF (Especially Finished)</a:t>
            </a:r>
          </a:p>
          <a:p>
            <a:pPr lvl="0"/>
            <a:r>
              <a:rPr lang="en-US" dirty="0"/>
              <a:t>Neighborhood</a:t>
            </a:r>
          </a:p>
          <a:p>
            <a:pPr lvl="0"/>
            <a:r>
              <a:rPr lang="en-US" dirty="0"/>
              <a:t>Lot Size</a:t>
            </a:r>
          </a:p>
          <a:p>
            <a:pPr lvl="0"/>
            <a:r>
              <a:rPr lang="en-US" dirty="0"/>
              <a:t>Zoning</a:t>
            </a:r>
          </a:p>
          <a:p>
            <a:pPr lvl="0"/>
            <a:r>
              <a:rPr lang="en-US" dirty="0"/>
              <a:t>Garage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1CEC-ECFC-440C-ACEF-4D1234A03912}"/>
              </a:ext>
            </a:extLst>
          </p:cNvPr>
          <p:cNvSpPr txBox="1"/>
          <p:nvPr/>
        </p:nvSpPr>
        <p:spPr>
          <a:xfrm>
            <a:off x="4788789" y="3609975"/>
            <a:ext cx="32385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Selling: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Overall Quality &amp; Condition</a:t>
            </a:r>
          </a:p>
          <a:p>
            <a:pPr lvl="0"/>
            <a:r>
              <a:rPr lang="en-US" dirty="0"/>
              <a:t>Kitchen Quality</a:t>
            </a:r>
          </a:p>
          <a:p>
            <a:pPr lvl="0"/>
            <a:r>
              <a:rPr lang="en-US" dirty="0"/>
              <a:t>Central Air</a:t>
            </a:r>
          </a:p>
          <a:p>
            <a:pPr lvl="0"/>
            <a:r>
              <a:rPr lang="en-US" dirty="0"/>
              <a:t>Recent Remodeling</a:t>
            </a:r>
          </a:p>
          <a:p>
            <a:pPr lvl="0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8EA28-05BC-43A6-980C-A570A78E090A}"/>
              </a:ext>
            </a:extLst>
          </p:cNvPr>
          <p:cNvSpPr txBox="1"/>
          <p:nvPr/>
        </p:nvSpPr>
        <p:spPr>
          <a:xfrm>
            <a:off x="8715374" y="3609975"/>
            <a:ext cx="3238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Unimportant: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Roofing Materials</a:t>
            </a:r>
          </a:p>
          <a:p>
            <a:pPr lvl="0"/>
            <a:r>
              <a:rPr lang="en-US" dirty="0"/>
              <a:t>Lot Shape</a:t>
            </a:r>
          </a:p>
          <a:p>
            <a:pPr lvl="0"/>
            <a:r>
              <a:rPr lang="en-US" dirty="0"/>
              <a:t>Paved Streets</a:t>
            </a:r>
          </a:p>
          <a:p>
            <a:pPr lvl="0"/>
            <a:r>
              <a:rPr lang="en-US" dirty="0"/>
              <a:t>Building Type</a:t>
            </a:r>
          </a:p>
          <a:p>
            <a:pPr lvl="0"/>
            <a:r>
              <a:rPr lang="en-US" dirty="0"/>
              <a:t>Fence</a:t>
            </a:r>
          </a:p>
          <a:p>
            <a:pPr lvl="0"/>
            <a:r>
              <a:rPr lang="en-US" dirty="0"/>
              <a:t>Number of floors </a:t>
            </a:r>
          </a:p>
        </p:txBody>
      </p:sp>
    </p:spTree>
    <p:extLst>
      <p:ext uri="{BB962C8B-B14F-4D97-AF65-F5344CB8AC3E}">
        <p14:creationId xmlns:p14="http://schemas.microsoft.com/office/powerpoint/2010/main" val="881109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321606-9B1F-4A2A-AEE9-4A1737A7C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72209"/>
              </p:ext>
            </p:extLst>
          </p:nvPr>
        </p:nvGraphicFramePr>
        <p:xfrm>
          <a:off x="1024129" y="1552074"/>
          <a:ext cx="10727942" cy="51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708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Housing transactions are expensive &amp; complicated.</a:t>
            </a:r>
          </a:p>
          <a:p>
            <a:endParaRPr lang="en-US" dirty="0"/>
          </a:p>
          <a:p>
            <a:r>
              <a:rPr lang="en-US" dirty="0"/>
              <a:t>Our model predicts the housing price with an average error of only $14,000.</a:t>
            </a:r>
          </a:p>
          <a:p>
            <a:pPr lvl="1"/>
            <a:r>
              <a:rPr lang="en-US" dirty="0"/>
              <a:t>However likely lower for mid-priced homes.</a:t>
            </a:r>
          </a:p>
          <a:p>
            <a:endParaRPr lang="en-US" dirty="0"/>
          </a:p>
          <a:p>
            <a:r>
              <a:rPr lang="en-US" dirty="0"/>
              <a:t>The appearance and size of a home are some of its most important features. Some features can be expensive to update, others as cheap as a new stove. </a:t>
            </a:r>
          </a:p>
          <a:p>
            <a:endParaRPr lang="en-US" dirty="0"/>
          </a:p>
          <a:p>
            <a:r>
              <a:rPr lang="en-US" dirty="0"/>
              <a:t>The worst home in the best neighborhood.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DDCB-44F5-4476-9330-9FF61D2A2C0C}"/>
              </a:ext>
            </a:extLst>
          </p:cNvPr>
          <p:cNvSpPr txBox="1"/>
          <p:nvPr/>
        </p:nvSpPr>
        <p:spPr>
          <a:xfrm>
            <a:off x="8427333" y="6462400"/>
            <a:ext cx="387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Photo by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Breno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Assis</a:t>
            </a:r>
            <a:r>
              <a:rPr lang="en-US" dirty="0"/>
              <a:t> on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2782EC-C719-43C3-B7D8-4C450E05C94E}"/>
              </a:ext>
            </a:extLst>
          </p:cNvPr>
          <p:cNvGrpSpPr/>
          <p:nvPr/>
        </p:nvGrpSpPr>
        <p:grpSpPr>
          <a:xfrm>
            <a:off x="787838" y="1880168"/>
            <a:ext cx="3558035" cy="1155699"/>
            <a:chOff x="638173" y="1826153"/>
            <a:chExt cx="3558035" cy="11556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13243-C323-4C30-810F-9DE300CB6BDC}"/>
                </a:ext>
              </a:extLst>
            </p:cNvPr>
            <p:cNvSpPr/>
            <p:nvPr/>
          </p:nvSpPr>
          <p:spPr>
            <a:xfrm>
              <a:off x="638173" y="1826153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Rolling hills with solid fill">
              <a:extLst>
                <a:ext uri="{FF2B5EF4-FFF2-40B4-BE49-F238E27FC236}">
                  <a16:creationId xmlns:a16="http://schemas.microsoft.com/office/drawing/2014/main" id="{8D520799-00DC-4E5D-BEE6-1913C155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423" y="1826153"/>
              <a:ext cx="1143000" cy="1143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142D0-4FCE-440B-8A98-25756EC4AF9D}"/>
                </a:ext>
              </a:extLst>
            </p:cNvPr>
            <p:cNvSpPr txBox="1"/>
            <p:nvPr/>
          </p:nvSpPr>
          <p:spPr>
            <a:xfrm>
              <a:off x="2315983" y="2114019"/>
              <a:ext cx="9749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Land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26792-85F7-4C43-A4B1-2C535382AD8A}"/>
              </a:ext>
            </a:extLst>
          </p:cNvPr>
          <p:cNvGrpSpPr/>
          <p:nvPr/>
        </p:nvGrpSpPr>
        <p:grpSpPr>
          <a:xfrm>
            <a:off x="5766019" y="1880168"/>
            <a:ext cx="3558035" cy="1162815"/>
            <a:chOff x="643386" y="3117850"/>
            <a:chExt cx="3558035" cy="11628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2CA9181-4864-406A-8C24-EF5D39622D60}"/>
                </a:ext>
              </a:extLst>
            </p:cNvPr>
            <p:cNvSpPr/>
            <p:nvPr/>
          </p:nvSpPr>
          <p:spPr>
            <a:xfrm>
              <a:off x="643386" y="3124966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Home with solid fill">
              <a:extLst>
                <a:ext uri="{FF2B5EF4-FFF2-40B4-BE49-F238E27FC236}">
                  <a16:creationId xmlns:a16="http://schemas.microsoft.com/office/drawing/2014/main" id="{0E726ACF-3032-48CC-99D2-2992FD0C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280" y="3117850"/>
              <a:ext cx="1143000" cy="1143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A6D958-5068-4B17-A896-38816CE956FC}"/>
                </a:ext>
              </a:extLst>
            </p:cNvPr>
            <p:cNvSpPr txBox="1"/>
            <p:nvPr/>
          </p:nvSpPr>
          <p:spPr>
            <a:xfrm>
              <a:off x="2265394" y="3396962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House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36E3-8A78-4168-875F-483758A32553}"/>
              </a:ext>
            </a:extLst>
          </p:cNvPr>
          <p:cNvGrpSpPr/>
          <p:nvPr/>
        </p:nvGrpSpPr>
        <p:grpSpPr>
          <a:xfrm>
            <a:off x="1241670" y="4188203"/>
            <a:ext cx="3558035" cy="1169931"/>
            <a:chOff x="638174" y="4273550"/>
            <a:chExt cx="3558035" cy="11699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4EEC16-019A-4204-A83B-A6CE1F89053D}"/>
                </a:ext>
              </a:extLst>
            </p:cNvPr>
            <p:cNvSpPr/>
            <p:nvPr/>
          </p:nvSpPr>
          <p:spPr>
            <a:xfrm>
              <a:off x="638174" y="4287782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door Fireplace with solid fill">
              <a:extLst>
                <a:ext uri="{FF2B5EF4-FFF2-40B4-BE49-F238E27FC236}">
                  <a16:creationId xmlns:a16="http://schemas.microsoft.com/office/drawing/2014/main" id="{CD381824-AF87-4AC7-9987-F61654D68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280" y="4273550"/>
              <a:ext cx="1143000" cy="1143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816B9-2816-4DC5-A0FA-CE09E2985DFB}"/>
                </a:ext>
              </a:extLst>
            </p:cNvPr>
            <p:cNvSpPr txBox="1"/>
            <p:nvPr/>
          </p:nvSpPr>
          <p:spPr>
            <a:xfrm>
              <a:off x="2265393" y="4552662"/>
              <a:ext cx="17235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Amenities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09C7A4-27EC-4E18-9A0C-DF5555F886A2}"/>
              </a:ext>
            </a:extLst>
          </p:cNvPr>
          <p:cNvGrpSpPr/>
          <p:nvPr/>
        </p:nvGrpSpPr>
        <p:grpSpPr>
          <a:xfrm>
            <a:off x="6426413" y="4181087"/>
            <a:ext cx="3558037" cy="1177047"/>
            <a:chOff x="638173" y="5429249"/>
            <a:chExt cx="3558037" cy="11770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91B66F-4266-4AED-ACBE-EE42D1173CC4}"/>
                </a:ext>
              </a:extLst>
            </p:cNvPr>
            <p:cNvSpPr/>
            <p:nvPr/>
          </p:nvSpPr>
          <p:spPr>
            <a:xfrm>
              <a:off x="638173" y="5450597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Miscellaneous with solid fill">
              <a:extLst>
                <a:ext uri="{FF2B5EF4-FFF2-40B4-BE49-F238E27FC236}">
                  <a16:creationId xmlns:a16="http://schemas.microsoft.com/office/drawing/2014/main" id="{1AACF65D-3AA6-4300-A3D0-4326EC68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3425" y="5429249"/>
              <a:ext cx="1143000" cy="1143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EB7BB-E014-471E-B598-81ABD699DCEF}"/>
                </a:ext>
              </a:extLst>
            </p:cNvPr>
            <p:cNvSpPr txBox="1"/>
            <p:nvPr/>
          </p:nvSpPr>
          <p:spPr>
            <a:xfrm>
              <a:off x="2179668" y="5462140"/>
              <a:ext cx="20165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Additional Features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46C0EE-F0C8-4510-8446-B892F634BAF8}"/>
              </a:ext>
            </a:extLst>
          </p:cNvPr>
          <p:cNvSpPr txBox="1"/>
          <p:nvPr/>
        </p:nvSpPr>
        <p:spPr>
          <a:xfrm>
            <a:off x="787837" y="3127893"/>
            <a:ext cx="401186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Lot Area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Street &amp; Alleys 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Neighborhood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Nearby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ACAE2-C4AD-454A-AC22-BBE880A83588}"/>
              </a:ext>
            </a:extLst>
          </p:cNvPr>
          <p:cNvSpPr txBox="1"/>
          <p:nvPr/>
        </p:nvSpPr>
        <p:spPr>
          <a:xfrm>
            <a:off x="1186452" y="5489705"/>
            <a:ext cx="4508286" cy="64633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Pool Area &amp; Quality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Fireplaces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Porches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Paved Driveway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8E2F9D-648F-465F-B4E5-FE490F6A0EAD}"/>
              </a:ext>
            </a:extLst>
          </p:cNvPr>
          <p:cNvSpPr txBox="1"/>
          <p:nvPr/>
        </p:nvSpPr>
        <p:spPr>
          <a:xfrm>
            <a:off x="5766019" y="3110842"/>
            <a:ext cx="4508286" cy="64633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Baths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Square Footage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Basement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Garage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C48D3-2152-4929-905C-C814272A6F63}"/>
              </a:ext>
            </a:extLst>
          </p:cNvPr>
          <p:cNvSpPr txBox="1"/>
          <p:nvPr/>
        </p:nvSpPr>
        <p:spPr>
          <a:xfrm>
            <a:off x="6426413" y="5489705"/>
            <a:ext cx="490954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Extra Features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Month &amp; Year Sold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Sale Type &amp; Condition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Miscellaneous Feature &amp; Price</a:t>
            </a:r>
          </a:p>
        </p:txBody>
      </p:sp>
    </p:spTree>
    <p:extLst>
      <p:ext uri="{BB962C8B-B14F-4D97-AF65-F5344CB8AC3E}">
        <p14:creationId xmlns:p14="http://schemas.microsoft.com/office/powerpoint/2010/main" val="307854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6" name="Content Placeholder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F8BE962E-A0E4-4C7B-B049-B5FB7623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042" y="2368062"/>
            <a:ext cx="6124590" cy="4083061"/>
          </a:xfr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22118B6-3EB1-4306-B502-0D7C5521B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4244486" cy="42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B81A-F2B8-4D3A-9B4F-2110CE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Judge a House by it’s Materials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8A7FFE5-6E81-4512-B65C-1E865F11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19" y="2473848"/>
            <a:ext cx="4748670" cy="379893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7DA0A8D-64EB-4305-A3BC-30E0422D7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1" y="2473849"/>
            <a:ext cx="5521149" cy="36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Missing* Values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5A3F9C5-8BD5-445A-87AB-E49357E4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650448"/>
            <a:ext cx="8502953" cy="510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723E4-CEC5-434C-A639-D8864216A93A}"/>
              </a:ext>
            </a:extLst>
          </p:cNvPr>
          <p:cNvSpPr txBox="1"/>
          <p:nvPr/>
        </p:nvSpPr>
        <p:spPr>
          <a:xfrm>
            <a:off x="707571" y="2271938"/>
            <a:ext cx="3323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Garage &amp; Basement features so inter-group 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features show minor correlations.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we need to take the data key into account.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1342"/>
            <a:ext cx="9720072" cy="14996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Actual Missing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0AB07-4538-49E1-BC1C-8CD252F4B6FB}"/>
              </a:ext>
            </a:extLst>
          </p:cNvPr>
          <p:cNvSpPr>
            <a:spLocks noChangeAspect="1"/>
          </p:cNvSpPr>
          <p:nvPr/>
        </p:nvSpPr>
        <p:spPr>
          <a:xfrm>
            <a:off x="1024127" y="2226281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A55B-007F-4990-9F07-960B4CED555A}"/>
              </a:ext>
            </a:extLst>
          </p:cNvPr>
          <p:cNvSpPr txBox="1"/>
          <p:nvPr/>
        </p:nvSpPr>
        <p:spPr>
          <a:xfrm>
            <a:off x="1539211" y="5142151"/>
            <a:ext cx="171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Lot Frontage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259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3078F9-415D-4707-9132-5F5AE58E8392}"/>
              </a:ext>
            </a:extLst>
          </p:cNvPr>
          <p:cNvSpPr/>
          <p:nvPr/>
        </p:nvSpPr>
        <p:spPr>
          <a:xfrm>
            <a:off x="6028395" y="4502704"/>
            <a:ext cx="466777" cy="466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FF80C-E8E6-4A5E-B1D5-2A8ADCB86E2D}"/>
              </a:ext>
            </a:extLst>
          </p:cNvPr>
          <p:cNvSpPr/>
          <p:nvPr/>
        </p:nvSpPr>
        <p:spPr>
          <a:xfrm>
            <a:off x="9903460" y="4779432"/>
            <a:ext cx="190049" cy="1900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882B4-4AAC-4B53-81DF-2FDF5A75AF78}"/>
              </a:ext>
            </a:extLst>
          </p:cNvPr>
          <p:cNvSpPr txBox="1"/>
          <p:nvPr/>
        </p:nvSpPr>
        <p:spPr>
          <a:xfrm>
            <a:off x="4823889" y="5142151"/>
            <a:ext cx="287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Masonry Veneer Type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2CF20-F9BE-4463-92D7-FECE62DEEFB3}"/>
              </a:ext>
            </a:extLst>
          </p:cNvPr>
          <p:cNvSpPr txBox="1"/>
          <p:nvPr/>
        </p:nvSpPr>
        <p:spPr>
          <a:xfrm>
            <a:off x="9364336" y="5142151"/>
            <a:ext cx="126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Electrical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3B557-D4C4-4FBD-9DB5-7F4A6C2B841E}"/>
              </a:ext>
            </a:extLst>
          </p:cNvPr>
          <p:cNvSpPr txBox="1"/>
          <p:nvPr/>
        </p:nvSpPr>
        <p:spPr>
          <a:xfrm>
            <a:off x="10632633" y="6488668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Relative scale</a:t>
            </a:r>
          </a:p>
        </p:txBody>
      </p:sp>
    </p:spTree>
    <p:extLst>
      <p:ext uri="{BB962C8B-B14F-4D97-AF65-F5344CB8AC3E}">
        <p14:creationId xmlns:p14="http://schemas.microsoft.com/office/powerpoint/2010/main" val="385871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Imputation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386073" cy="4023360"/>
          </a:xfrm>
        </p:spPr>
        <p:txBody>
          <a:bodyPr>
            <a:normAutofit/>
          </a:bodyPr>
          <a:lstStyle/>
          <a:p>
            <a:r>
              <a:rPr lang="en-US" sz="3200" dirty="0"/>
              <a:t>Missingness: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Intentional missingness, NA’s imputed to “None” or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Actual missing values imputed by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Electrical: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Masonry Veneer Type : “None”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Lot Frontage: Neighborhood &amp; Lot configuration intersection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459F1-6001-4E68-9713-3958FCA66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Cleaning: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Categories stored as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Standardized ordinals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Misspelled values in Exterior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50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2463</TotalTime>
  <Words>870</Words>
  <Application>Microsoft Office PowerPoint</Application>
  <PresentationFormat>Widescreen</PresentationFormat>
  <Paragraphs>229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Tw Cen MT</vt:lpstr>
      <vt:lpstr>Tw Cen MT Condensed</vt:lpstr>
      <vt:lpstr>Wingdings 3</vt:lpstr>
      <vt:lpstr>Integral</vt:lpstr>
      <vt:lpstr>Ames Iowa Housing Price Prediction: What to buy &amp; How to Sell</vt:lpstr>
      <vt:lpstr>Ames Iowa</vt:lpstr>
      <vt:lpstr>The Data</vt:lpstr>
      <vt:lpstr>Gut Check</vt:lpstr>
      <vt:lpstr>Gut Check</vt:lpstr>
      <vt:lpstr>Don’t Judge a House by it’s Materials</vt:lpstr>
      <vt:lpstr>Missing* Values</vt:lpstr>
      <vt:lpstr>Actual Missing Values</vt:lpstr>
      <vt:lpstr>Null Imputation &amp; Data Cleaning </vt:lpstr>
      <vt:lpstr>Feature Engineering</vt:lpstr>
      <vt:lpstr>Outliers</vt:lpstr>
      <vt:lpstr>Multi-collinearity</vt:lpstr>
      <vt:lpstr>Feature Selection via Mutual Information</vt:lpstr>
      <vt:lpstr>Some Features Contain Information</vt:lpstr>
      <vt:lpstr>Others, less so</vt:lpstr>
      <vt:lpstr>So Far</vt:lpstr>
      <vt:lpstr>Model Training &amp; Tuning</vt:lpstr>
      <vt:lpstr>RMSE improves with More Features</vt:lpstr>
      <vt:lpstr>Models Poorly Predict Expensive Homes</vt:lpstr>
      <vt:lpstr>Model Residuals</vt:lpstr>
      <vt:lpstr>Lasso Important Features</vt:lpstr>
      <vt:lpstr>Neighborhoods</vt:lpstr>
      <vt:lpstr>Gradient Boost Important Features</vt:lpstr>
      <vt:lpstr>Quality</vt:lpstr>
      <vt:lpstr>Bringing it together</vt:lpstr>
      <vt:lpstr>A Real difference</vt:lpstr>
      <vt:lpstr>What to keep in mind</vt:lpstr>
      <vt:lpstr>Next Steps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20</cp:revision>
  <cp:lastPrinted>2021-08-27T00:20:31Z</cp:lastPrinted>
  <dcterms:created xsi:type="dcterms:W3CDTF">2021-07-26T19:00:27Z</dcterms:created>
  <dcterms:modified xsi:type="dcterms:W3CDTF">2021-08-27T18:21:19Z</dcterms:modified>
</cp:coreProperties>
</file>